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1"/>
  </p:notesMasterIdLst>
  <p:sldIdLst>
    <p:sldId id="256" r:id="rId2"/>
    <p:sldId id="386" r:id="rId3"/>
    <p:sldId id="387" r:id="rId4"/>
    <p:sldId id="388" r:id="rId5"/>
    <p:sldId id="346" r:id="rId6"/>
    <p:sldId id="347" r:id="rId7"/>
    <p:sldId id="294" r:id="rId8"/>
    <p:sldId id="322" r:id="rId9"/>
    <p:sldId id="317" r:id="rId10"/>
    <p:sldId id="324" r:id="rId11"/>
    <p:sldId id="336" r:id="rId12"/>
    <p:sldId id="325" r:id="rId13"/>
    <p:sldId id="382" r:id="rId14"/>
    <p:sldId id="383" r:id="rId15"/>
    <p:sldId id="321" r:id="rId16"/>
    <p:sldId id="384" r:id="rId17"/>
    <p:sldId id="385" r:id="rId18"/>
    <p:sldId id="299" r:id="rId19"/>
    <p:sldId id="300" r:id="rId20"/>
    <p:sldId id="304" r:id="rId21"/>
    <p:sldId id="305" r:id="rId22"/>
    <p:sldId id="323" r:id="rId23"/>
    <p:sldId id="349" r:id="rId24"/>
    <p:sldId id="306" r:id="rId25"/>
    <p:sldId id="307" r:id="rId26"/>
    <p:sldId id="355" r:id="rId27"/>
    <p:sldId id="356" r:id="rId28"/>
    <p:sldId id="357" r:id="rId29"/>
    <p:sldId id="358" r:id="rId30"/>
    <p:sldId id="359" r:id="rId31"/>
    <p:sldId id="362" r:id="rId32"/>
    <p:sldId id="361" r:id="rId33"/>
    <p:sldId id="365" r:id="rId34"/>
    <p:sldId id="366" r:id="rId35"/>
    <p:sldId id="367" r:id="rId36"/>
    <p:sldId id="368" r:id="rId37"/>
    <p:sldId id="369" r:id="rId38"/>
    <p:sldId id="396" r:id="rId39"/>
    <p:sldId id="397" r:id="rId40"/>
    <p:sldId id="398" r:id="rId41"/>
    <p:sldId id="370" r:id="rId42"/>
    <p:sldId id="371" r:id="rId43"/>
    <p:sldId id="373" r:id="rId44"/>
    <p:sldId id="372" r:id="rId45"/>
    <p:sldId id="374" r:id="rId46"/>
    <p:sldId id="377" r:id="rId47"/>
    <p:sldId id="376" r:id="rId48"/>
    <p:sldId id="378" r:id="rId49"/>
    <p:sldId id="379" r:id="rId50"/>
    <p:sldId id="381" r:id="rId51"/>
    <p:sldId id="380" r:id="rId52"/>
    <p:sldId id="375" r:id="rId53"/>
    <p:sldId id="389" r:id="rId54"/>
    <p:sldId id="390" r:id="rId55"/>
    <p:sldId id="391" r:id="rId56"/>
    <p:sldId id="392" r:id="rId57"/>
    <p:sldId id="393" r:id="rId58"/>
    <p:sldId id="394" r:id="rId59"/>
    <p:sldId id="395" r:id="rId6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 mitjà 2 - èmfasi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4" autoAdjust="0"/>
    <p:restoredTop sz="94660"/>
  </p:normalViewPr>
  <p:slideViewPr>
    <p:cSldViewPr snapToGrid="0">
      <p:cViewPr varScale="1">
        <p:scale>
          <a:sx n="90" d="100"/>
          <a:sy n="90" d="100"/>
        </p:scale>
        <p:origin x="143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idor de capçaler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Contenidor de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3973A1-DF0E-45DE-A7F7-CDBBFE2B4F4A}" type="datetimeFigureOut">
              <a:rPr lang="es-ES" smtClean="0"/>
              <a:t>16/12/2024</a:t>
            </a:fld>
            <a:endParaRPr lang="es-ES"/>
          </a:p>
        </p:txBody>
      </p:sp>
      <p:sp>
        <p:nvSpPr>
          <p:cNvPr id="4" name="Contenidor d'imatge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Contenidor de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ca-ES"/>
              <a:t>Feu clic per editar els estils del text del patró</a:t>
            </a:r>
          </a:p>
          <a:p>
            <a:pPr lvl="1"/>
            <a:r>
              <a:rPr lang="ca-ES"/>
              <a:t>Segon nivell</a:t>
            </a:r>
          </a:p>
          <a:p>
            <a:pPr lvl="2"/>
            <a:r>
              <a:rPr lang="ca-ES"/>
              <a:t>Tercer nivell</a:t>
            </a:r>
          </a:p>
          <a:p>
            <a:pPr lvl="3"/>
            <a:r>
              <a:rPr lang="ca-ES"/>
              <a:t>Quart nivell</a:t>
            </a:r>
          </a:p>
          <a:p>
            <a:pPr lvl="4"/>
            <a:r>
              <a:rPr lang="ca-ES"/>
              <a:t>Cinquè nivell</a:t>
            </a:r>
            <a:endParaRPr lang="es-ES"/>
          </a:p>
        </p:txBody>
      </p:sp>
      <p:sp>
        <p:nvSpPr>
          <p:cNvPr id="6" name="Contenidor de peu de pà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Conteni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F5A86E-FA96-4F45-BD57-E90F5C48083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016536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Ejemplo de 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F3C6C7-B1F6-4F93-9EC2-755912FFFEBB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815886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Ejemplo de regresión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F3C6C7-B1F6-4F93-9EC2-755912FFFEBB}" type="slidenum">
              <a:rPr lang="es-ES" smtClean="0"/>
              <a:t>16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042628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Pendiente es la media del cambio en una unidad de una variable sobre Y</a:t>
            </a:r>
          </a:p>
          <a:p>
            <a:r>
              <a:rPr lang="es-ES" dirty="0"/>
              <a:t>Quizás este cambio no es homogéneo en la población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F3C6C7-B1F6-4F93-9EC2-755912FFFEBB}" type="slidenum">
              <a:rPr lang="es-ES" smtClean="0"/>
              <a:t>19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063899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Ecuación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F3C6C7-B1F6-4F93-9EC2-755912FFFEBB}" type="slidenum">
              <a:rPr lang="es-ES" smtClean="0"/>
              <a:t>20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74337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F3C6C7-B1F6-4F93-9EC2-755912FFFEBB}" type="slidenum">
              <a:rPr lang="es-ES" smtClean="0"/>
              <a:t>21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483262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dirty="0"/>
              <a:t>B_0: Un gobierno que sin mayoría parlamentaría de derechas = 6 consejerías</a:t>
            </a:r>
          </a:p>
          <a:p>
            <a:r>
              <a:rPr lang="es-ES" dirty="0"/>
              <a:t>B_1: Un gobierno que tiene mayoría parlamentaría de derechas = 7 consejerías</a:t>
            </a:r>
          </a:p>
          <a:p>
            <a:r>
              <a:rPr lang="es-ES" dirty="0"/>
              <a:t>B_2: Un gobierno de izquierdas sin mayoría parlamentaria = 8 consejerías</a:t>
            </a:r>
          </a:p>
          <a:p>
            <a:r>
              <a:rPr lang="es-ES" dirty="0"/>
              <a:t>B_3: Un gobierno de izquierdas con mayoría parlamentaria = 10 consejerías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F3C6C7-B1F6-4F93-9EC2-755912FFFEBB}" type="slidenum">
              <a:rPr lang="es-ES" smtClean="0"/>
              <a:t>22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679074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F3C6C7-B1F6-4F93-9EC2-755912FFFEBB}" type="slidenum">
              <a:rPr lang="es-ES" smtClean="0"/>
              <a:t>24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088728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C74E9-345B-4851-9FDC-E1FA12D81AEF}" type="datetimeFigureOut">
              <a:rPr lang="es-ES" smtClean="0"/>
              <a:t>16/12/2024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0A7F1-6478-4D3A-AA1B-00A57CA2610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122897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C74E9-345B-4851-9FDC-E1FA12D81AEF}" type="datetimeFigureOut">
              <a:rPr lang="es-ES" smtClean="0"/>
              <a:t>16/12/2024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0A7F1-6478-4D3A-AA1B-00A57CA2610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423306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C74E9-345B-4851-9FDC-E1FA12D81AEF}" type="datetimeFigureOut">
              <a:rPr lang="es-ES" smtClean="0"/>
              <a:t>16/12/2024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0A7F1-6478-4D3A-AA1B-00A57CA2610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040577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C74E9-345B-4851-9FDC-E1FA12D81AEF}" type="datetimeFigureOut">
              <a:rPr lang="es-ES" smtClean="0"/>
              <a:t>16/12/2024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0A7F1-6478-4D3A-AA1B-00A57CA2610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197823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C74E9-345B-4851-9FDC-E1FA12D81AEF}" type="datetimeFigureOut">
              <a:rPr lang="es-ES" smtClean="0"/>
              <a:t>16/12/2024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0A7F1-6478-4D3A-AA1B-00A57CA2610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372127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C74E9-345B-4851-9FDC-E1FA12D81AEF}" type="datetimeFigureOut">
              <a:rPr lang="es-ES" smtClean="0"/>
              <a:t>16/12/2024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0A7F1-6478-4D3A-AA1B-00A57CA2610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560486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C74E9-345B-4851-9FDC-E1FA12D81AEF}" type="datetimeFigureOut">
              <a:rPr lang="es-ES" smtClean="0"/>
              <a:t>16/12/2024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0A7F1-6478-4D3A-AA1B-00A57CA2610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113943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C74E9-345B-4851-9FDC-E1FA12D81AEF}" type="datetimeFigureOut">
              <a:rPr lang="es-ES" smtClean="0"/>
              <a:t>16/12/2024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0A7F1-6478-4D3A-AA1B-00A57CA2610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783701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C74E9-345B-4851-9FDC-E1FA12D81AEF}" type="datetimeFigureOut">
              <a:rPr lang="es-ES" smtClean="0"/>
              <a:t>16/12/2024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0A7F1-6478-4D3A-AA1B-00A57CA2610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970281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C74E9-345B-4851-9FDC-E1FA12D81AEF}" type="datetimeFigureOut">
              <a:rPr lang="es-ES" smtClean="0"/>
              <a:t>16/12/2024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0A7F1-6478-4D3A-AA1B-00A57CA2610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682545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C74E9-345B-4851-9FDC-E1FA12D81AEF}" type="datetimeFigureOut">
              <a:rPr lang="es-ES" smtClean="0"/>
              <a:t>16/12/2024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0A7F1-6478-4D3A-AA1B-00A57CA2610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302524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EC74E9-345B-4851-9FDC-E1FA12D81AEF}" type="datetimeFigureOut">
              <a:rPr lang="es-ES" smtClean="0"/>
              <a:t>16/12/2024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40A7F1-6478-4D3A-AA1B-00A57CA2610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160540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broom.tidymodels.org/articles/broom.html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jakeruss.com/cheatsheets/stargazer/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s://jtools.jacob-long.com/articles/summ.html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s://cran.r-project.org/web/packages/coefplot/index.html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s://strengejacke.github.io/ggeffects/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6F82C3-EC0B-4280-8BA1-C273D44F09D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/>
              <a:t>Talleres de Análisis Político I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9F41371-2079-495B-8C60-E8EBA89295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7"/>
            <a:ext cx="6858000" cy="3255963"/>
          </a:xfrm>
        </p:spPr>
        <p:txBody>
          <a:bodyPr anchor="ctr">
            <a:normAutofit/>
          </a:bodyPr>
          <a:lstStyle/>
          <a:p>
            <a:r>
              <a:rPr lang="es-ES" dirty="0"/>
              <a:t>Sesión 6</a:t>
            </a:r>
          </a:p>
          <a:p>
            <a:r>
              <a:rPr lang="es-ES" dirty="0"/>
              <a:t>9-10/12/2024</a:t>
            </a:r>
          </a:p>
          <a:p>
            <a:endParaRPr lang="es-ES" dirty="0"/>
          </a:p>
          <a:p>
            <a:endParaRPr lang="es-ES" dirty="0"/>
          </a:p>
          <a:p>
            <a:r>
              <a:rPr lang="es-ES" dirty="0"/>
              <a:t>Pau Vall-Prat</a:t>
            </a:r>
          </a:p>
          <a:p>
            <a:r>
              <a:rPr lang="es-ES" dirty="0"/>
              <a:t>pau.vall@uc3m.es</a:t>
            </a:r>
          </a:p>
          <a:p>
            <a:endParaRPr lang="es-ES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4AE30624-F78E-4F44-9BB6-DFFA577B0560}"/>
              </a:ext>
            </a:extLst>
          </p:cNvPr>
          <p:cNvSpPr txBox="1"/>
          <p:nvPr/>
        </p:nvSpPr>
        <p:spPr>
          <a:xfrm>
            <a:off x="4572000" y="0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sz="2000" b="0" i="0" u="none" strike="noStrike" baseline="0" dirty="0">
                <a:solidFill>
                  <a:schemeClr val="tx1">
                    <a:lumMod val="40000"/>
                    <a:lumOff val="60000"/>
                  </a:schemeClr>
                </a:solidFill>
                <a:latin typeface="CMSS10"/>
              </a:rPr>
              <a:t>Master de Análisis Político y Electoral</a:t>
            </a:r>
            <a:endParaRPr lang="es-ES" sz="2000" dirty="0">
              <a:solidFill>
                <a:schemeClr val="tx1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6" name="Picture 2" descr="Departamento de Ciencias Sociales de la Universidad Carlos III de Madrid |  UC3M">
            <a:extLst>
              <a:ext uri="{FF2B5EF4-FFF2-40B4-BE49-F238E27FC236}">
                <a16:creationId xmlns:a16="http://schemas.microsoft.com/office/drawing/2014/main" id="{D8C9F2FF-A24E-48EC-9A4C-97829F80FF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333" b="29789"/>
          <a:stretch/>
        </p:blipFill>
        <p:spPr bwMode="auto">
          <a:xfrm>
            <a:off x="0" y="0"/>
            <a:ext cx="2998381" cy="1255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5112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579E0B5-410C-4E39-81DC-F22F317AC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8C704A6-4C1E-4FAF-9714-F9534F381E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48059" y="2226469"/>
            <a:ext cx="1995941" cy="3774281"/>
          </a:xfrm>
        </p:spPr>
        <p:txBody>
          <a:bodyPr anchor="b">
            <a:normAutofit/>
          </a:bodyPr>
          <a:lstStyle/>
          <a:p>
            <a:pPr marL="0" indent="0">
              <a:buNone/>
            </a:pPr>
            <a:r>
              <a:rPr lang="es-ES" sz="2400" dirty="0"/>
              <a:t>Una tabla de medias condicionales también sería informativa, pero menos parsimoniosa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668F9E0-0D69-4DEC-B082-31B7A97325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619" t="17637" r="23095" b="3606"/>
          <a:stretch/>
        </p:blipFill>
        <p:spPr>
          <a:xfrm>
            <a:off x="0" y="857250"/>
            <a:ext cx="714806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08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E1BDF84-D67E-4415-AFD8-DEF2D53AE9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0126" y="154703"/>
            <a:ext cx="7886700" cy="6058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sz="3600" dirty="0"/>
              <a:t>Regresiones con VI dicotómica</a:t>
            </a:r>
          </a:p>
        </p:txBody>
      </p:sp>
      <p:pic>
        <p:nvPicPr>
          <p:cNvPr id="4" name="Imatge 3">
            <a:extLst>
              <a:ext uri="{FF2B5EF4-FFF2-40B4-BE49-F238E27FC236}">
                <a16:creationId xmlns:a16="http://schemas.microsoft.com/office/drawing/2014/main" id="{94E0C38C-0324-D8DE-8A9A-E5B4206327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715" y="2654860"/>
            <a:ext cx="6606099" cy="4203140"/>
          </a:xfrm>
          <a:prstGeom prst="rect">
            <a:avLst/>
          </a:prstGeom>
        </p:spPr>
      </p:pic>
      <p:pic>
        <p:nvPicPr>
          <p:cNvPr id="6" name="Imatge 5">
            <a:extLst>
              <a:ext uri="{FF2B5EF4-FFF2-40B4-BE49-F238E27FC236}">
                <a16:creationId xmlns:a16="http://schemas.microsoft.com/office/drawing/2014/main" id="{76C7AFE7-8574-1639-BE90-28EA3F8B5C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706" y="760590"/>
            <a:ext cx="3764062" cy="1739566"/>
          </a:xfrm>
          <a:prstGeom prst="rect">
            <a:avLst/>
          </a:prstGeom>
        </p:spPr>
      </p:pic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4E5F4965-6579-2086-8FB0-CE4188FC7E72}"/>
              </a:ext>
            </a:extLst>
          </p:cNvPr>
          <p:cNvSpPr txBox="1">
            <a:spLocks/>
          </p:cNvSpPr>
          <p:nvPr/>
        </p:nvSpPr>
        <p:spPr>
          <a:xfrm>
            <a:off x="7371319" y="760590"/>
            <a:ext cx="1744690" cy="50710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sz="1800" dirty="0" err="1"/>
              <a:t>peace</a:t>
            </a:r>
            <a:r>
              <a:rPr lang="es-ES" sz="1800" dirty="0"/>
              <a:t>: indicador de “</a:t>
            </a:r>
            <a:r>
              <a:rPr lang="es-ES" sz="1800" dirty="0" err="1"/>
              <a:t>pacificidad</a:t>
            </a:r>
            <a:r>
              <a:rPr lang="es-ES" sz="1800" dirty="0"/>
              <a:t>” (presencia de conflicto en un país, en escala 1-5)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s-ES" sz="18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s-ES" sz="1800" dirty="0" err="1"/>
              <a:t>colony</a:t>
            </a:r>
            <a:r>
              <a:rPr lang="es-ES" sz="1800" dirty="0"/>
              <a:t>: indica si el país fue o es una colonia (variable dicotómica: 0 no, 1 sí)</a:t>
            </a:r>
          </a:p>
        </p:txBody>
      </p:sp>
    </p:spTree>
    <p:extLst>
      <p:ext uri="{BB962C8B-B14F-4D97-AF65-F5344CB8AC3E}">
        <p14:creationId xmlns:p14="http://schemas.microsoft.com/office/powerpoint/2010/main" val="1439677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7DFCE7F-0078-4081-91F7-285C9B65B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Interpretar una tabla de regresión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FCBC0933-98B4-43A9-85C4-4B355AC999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7627" t="26191" r="68263" b="35384"/>
          <a:stretch/>
        </p:blipFill>
        <p:spPr>
          <a:xfrm>
            <a:off x="2419894" y="2125266"/>
            <a:ext cx="4350748" cy="3777533"/>
          </a:xfr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46A0E934-0D30-4810-A191-6F8570EB04B1}"/>
              </a:ext>
            </a:extLst>
          </p:cNvPr>
          <p:cNvSpPr txBox="1"/>
          <p:nvPr/>
        </p:nvSpPr>
        <p:spPr>
          <a:xfrm>
            <a:off x="6860683" y="5723751"/>
            <a:ext cx="206960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350" dirty="0">
                <a:solidFill>
                  <a:schemeClr val="accent2"/>
                </a:solidFill>
              </a:rPr>
              <a:t>Datos en bruto de la ESS10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F24D7433-09E6-4D79-9A72-C4661DFE3D21}"/>
              </a:ext>
            </a:extLst>
          </p:cNvPr>
          <p:cNvSpPr/>
          <p:nvPr/>
        </p:nvSpPr>
        <p:spPr>
          <a:xfrm>
            <a:off x="7369084" y="2125266"/>
            <a:ext cx="1146266" cy="32386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350"/>
          </a:p>
        </p:txBody>
      </p:sp>
    </p:spTree>
    <p:extLst>
      <p:ext uri="{BB962C8B-B14F-4D97-AF65-F5344CB8AC3E}">
        <p14:creationId xmlns:p14="http://schemas.microsoft.com/office/powerpoint/2010/main" val="3537449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7995 -0.00694 L -0.21172 -0.01273 " pathEditMode="relative" rAng="0" ptsTypes="AA">
                                      <p:cBhvr>
                                        <p:cTn id="6" dur="1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89" y="-3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1">
            <a:extLst>
              <a:ext uri="{FF2B5EF4-FFF2-40B4-BE49-F238E27FC236}">
                <a16:creationId xmlns:a16="http://schemas.microsoft.com/office/drawing/2014/main" id="{1261D38C-4F68-EE5A-056D-63F1C9FF2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Regresión multivariante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idor de contingut 2">
                <a:extLst>
                  <a:ext uri="{FF2B5EF4-FFF2-40B4-BE49-F238E27FC236}">
                    <a16:creationId xmlns:a16="http://schemas.microsoft.com/office/drawing/2014/main" id="{7BC997DD-792E-C5C9-3888-76F991E6D60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s-ES" dirty="0"/>
                  <a:t>Los modelos de regresión multivariante modelizan una relación lineal entre</a:t>
                </a:r>
              </a:p>
              <a:p>
                <a:pPr lvl="1"/>
                <a:r>
                  <a:rPr lang="es-ES" dirty="0"/>
                  <a:t>Una variable dependiente</a:t>
                </a:r>
              </a:p>
              <a:p>
                <a:pPr lvl="1"/>
                <a:r>
                  <a:rPr lang="es-ES" dirty="0"/>
                  <a:t>Dos o más variables independientes</a:t>
                </a:r>
              </a:p>
              <a:p>
                <a:pPr lvl="1"/>
                <a:endParaRPr lang="es-E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·</m:t>
                      </m:r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s-E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s-ES" i="1">
                          <a:latin typeface="Cambria Math" panose="02040503050406030204" pitchFamily="18" charset="0"/>
                        </a:rPr>
                        <m:t>·</m:t>
                      </m:r>
                      <m:sSub>
                        <m:sSub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+…+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s-ES" b="0" dirty="0"/>
              </a:p>
              <a:p>
                <a:r>
                  <a:rPr lang="es-ES" dirty="0"/>
                  <a:t>Recordad, en la práctica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acc>
                      <m:r>
                        <a:rPr lang="es-ES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acc>
                      <m:r>
                        <a:rPr lang="es-ES" i="1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̂"/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lang="es-ES" i="1">
                          <a:latin typeface="Cambria Math" panose="02040503050406030204" pitchFamily="18" charset="0"/>
                        </a:rPr>
                        <m:t>·</m:t>
                      </m:r>
                      <m:sSub>
                        <m:sSub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̂"/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  <m:r>
                        <a:rPr lang="es-ES" i="1">
                          <a:latin typeface="Cambria Math" panose="02040503050406030204" pitchFamily="18" charset="0"/>
                        </a:rPr>
                        <m:t>·</m:t>
                      </m:r>
                      <m:sSub>
                        <m:sSubPr>
                          <m:ctrlPr>
                            <a:rPr lang="es-E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s-ES" dirty="0"/>
              </a:p>
              <a:p>
                <a:endParaRPr lang="es-ES" dirty="0"/>
              </a:p>
            </p:txBody>
          </p:sp>
        </mc:Choice>
        <mc:Fallback xmlns="">
          <p:sp>
            <p:nvSpPr>
              <p:cNvPr id="3" name="Contenidor de contingut 2">
                <a:extLst>
                  <a:ext uri="{FF2B5EF4-FFF2-40B4-BE49-F238E27FC236}">
                    <a16:creationId xmlns:a16="http://schemas.microsoft.com/office/drawing/2014/main" id="{7BC997DD-792E-C5C9-3888-76F991E6D60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91" t="-2241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50982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572AA2-1CC6-4A7E-BCB3-29FAD793D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Interpretación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513D21EC-E48E-43EF-AF6E-FF7A13A3741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2226469"/>
                <a:ext cx="8515350" cy="3774281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es-ES" dirty="0"/>
                  <a:t>Al añadir más elementos en los modelos de regresión la interpretación de los coeficientes cambia ligeramente</a:t>
                </a:r>
              </a:p>
              <a:p>
                <a:r>
                  <a:rPr lang="es-ES" dirty="0"/>
                  <a:t>Constante: Valor de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s-ES" dirty="0"/>
                  <a:t> cuando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s-ES" dirty="0"/>
                  <a:t> 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s-ES" dirty="0"/>
                  <a:t> son iguales a 0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s-E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s-ES" dirty="0"/>
                  <a:t>: efecto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s-ES" dirty="0"/>
                  <a:t> sobre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s-ES" dirty="0"/>
                  <a:t> siempre que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s-ES" dirty="0"/>
                  <a:t> se mantenga constante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s-E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s-ES" dirty="0"/>
                  <a:t>: efecto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s-ES" dirty="0"/>
                  <a:t> sobre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s-ES" dirty="0"/>
                  <a:t> siempre que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s-ES" dirty="0"/>
                  <a:t> se mantenga constante</a:t>
                </a:r>
              </a:p>
              <a:p>
                <a:endParaRPr lang="es-ES" dirty="0"/>
              </a:p>
              <a:p>
                <a:pPr marL="0" indent="0">
                  <a:buNone/>
                </a:pPr>
                <a:r>
                  <a:rPr lang="es-ES" dirty="0"/>
                  <a:t>* se mantenga constante = cláusula </a:t>
                </a:r>
                <a:r>
                  <a:rPr lang="es-ES" i="1" dirty="0" err="1"/>
                  <a:t>ceteris</a:t>
                </a:r>
                <a:r>
                  <a:rPr lang="es-ES" i="1" dirty="0"/>
                  <a:t> </a:t>
                </a:r>
                <a:r>
                  <a:rPr lang="es-ES" i="1" dirty="0" err="1"/>
                  <a:t>paribus</a:t>
                </a:r>
                <a:endParaRPr lang="es-ES" i="1" dirty="0"/>
              </a:p>
              <a:p>
                <a:r>
                  <a:rPr lang="es-ES" dirty="0"/>
                  <a:t>Hay que cuidar el lenguaje y distinguir la interpretación de coeficientes en función de regresiones </a:t>
                </a:r>
                <a:r>
                  <a:rPr lang="es-ES" dirty="0" err="1"/>
                  <a:t>bivariadas</a:t>
                </a:r>
                <a:r>
                  <a:rPr lang="es-ES" dirty="0"/>
                  <a:t> o multivariantes</a:t>
                </a:r>
              </a:p>
              <a:p>
                <a:endParaRPr lang="es-ES" dirty="0"/>
              </a:p>
            </p:txBody>
          </p:sp>
        </mc:Choice>
        <mc:Fallback xmlns="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513D21EC-E48E-43EF-AF6E-FF7A13A3741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2226469"/>
                <a:ext cx="8515350" cy="3774281"/>
              </a:xfrm>
              <a:blipFill>
                <a:blip r:embed="rId2"/>
                <a:stretch>
                  <a:fillRect l="-1074" t="-3716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871204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D8BFB713-C035-493C-A929-4CA2FDDFE1B8}"/>
              </a:ext>
            </a:extLst>
          </p:cNvPr>
          <p:cNvSpPr txBox="1"/>
          <p:nvPr/>
        </p:nvSpPr>
        <p:spPr>
          <a:xfrm>
            <a:off x="0" y="5774353"/>
            <a:ext cx="457200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050" dirty="0"/>
              <a:t>Fuente: https://www.nickchk.com/causalgraphs.html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1D9F91E-3B9A-4EF2-B93D-27D81EE47B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475059"/>
            <a:ext cx="4016828" cy="994172"/>
          </a:xfrm>
        </p:spPr>
        <p:txBody>
          <a:bodyPr anchor="b"/>
          <a:lstStyle/>
          <a:p>
            <a:r>
              <a:rPr lang="es-ES" dirty="0"/>
              <a:t>Visualmente</a:t>
            </a:r>
          </a:p>
        </p:txBody>
      </p: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A6443B42-FE84-4B07-A52F-4AB7213FBD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9230"/>
            <a:ext cx="4341098" cy="4305122"/>
          </a:xfr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08B17E4B-6400-49AD-85EF-1D8ED17B924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6048" y="766469"/>
            <a:ext cx="5217953" cy="5217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7086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D185A3-B56C-4BC9-B788-D43DAC9CD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Ejemplo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FFA1CA6C-7084-45A9-B034-BBEF8C4B97F3}"/>
              </a:ext>
            </a:extLst>
          </p:cNvPr>
          <p:cNvSpPr txBox="1"/>
          <p:nvPr/>
        </p:nvSpPr>
        <p:spPr>
          <a:xfrm>
            <a:off x="5469291" y="5726906"/>
            <a:ext cx="338009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350" dirty="0"/>
              <a:t>Fuente de los datos: Vall-Prat &amp; </a:t>
            </a:r>
            <a:r>
              <a:rPr lang="es-ES" sz="1350" dirty="0" err="1"/>
              <a:t>Rodon</a:t>
            </a:r>
            <a:r>
              <a:rPr lang="es-ES" sz="1350" dirty="0"/>
              <a:t> (2017)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9FA078FC-E0D5-4639-8765-655D16E588D6}"/>
              </a:ext>
            </a:extLst>
          </p:cNvPr>
          <p:cNvSpPr txBox="1"/>
          <p:nvPr/>
        </p:nvSpPr>
        <p:spPr>
          <a:xfrm>
            <a:off x="93945" y="2354274"/>
            <a:ext cx="2833813" cy="3093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500" dirty="0"/>
              <a:t>Queremos entender por qué hay variación en el número de consejerías de las CCAA</a:t>
            </a:r>
          </a:p>
          <a:p>
            <a:endParaRPr lang="es-ES" sz="1500" dirty="0"/>
          </a:p>
          <a:p>
            <a:r>
              <a:rPr lang="es-ES" sz="1500" b="1" dirty="0"/>
              <a:t>H1</a:t>
            </a:r>
            <a:r>
              <a:rPr lang="es-ES" sz="1500" dirty="0"/>
              <a:t>: A mayor número de partidos, más consejerías </a:t>
            </a:r>
          </a:p>
          <a:p>
            <a:r>
              <a:rPr lang="es-ES" sz="1500" i="1" dirty="0"/>
              <a:t>Para acomodar cargos para todos los partidos</a:t>
            </a:r>
          </a:p>
          <a:p>
            <a:endParaRPr lang="es-ES" sz="1500" dirty="0"/>
          </a:p>
          <a:p>
            <a:r>
              <a:rPr lang="es-ES" sz="1500" dirty="0"/>
              <a:t>Sabemos que los gobiernos de izquierdas tendrán más consejerías porque </a:t>
            </a:r>
            <a:r>
              <a:rPr lang="es-ES" sz="1500" i="1" dirty="0"/>
              <a:t>tienden a gastar más</a:t>
            </a:r>
          </a:p>
        </p:txBody>
      </p:sp>
      <p:pic>
        <p:nvPicPr>
          <p:cNvPr id="10" name="Contenidor de contingut 9">
            <a:extLst>
              <a:ext uri="{FF2B5EF4-FFF2-40B4-BE49-F238E27FC236}">
                <a16:creationId xmlns:a16="http://schemas.microsoft.com/office/drawing/2014/main" id="{8FC71878-4150-106C-37F7-0A9A2D16F6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844062" y="1791478"/>
            <a:ext cx="6299938" cy="3794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329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1">
            <a:extLst>
              <a:ext uri="{FF2B5EF4-FFF2-40B4-BE49-F238E27FC236}">
                <a16:creationId xmlns:a16="http://schemas.microsoft.com/office/drawing/2014/main" id="{0059F8BF-850B-B928-2F8B-7FC0939F0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 err="1"/>
              <a:t>Ejercicios</a:t>
            </a:r>
            <a:endParaRPr lang="es-ES" dirty="0"/>
          </a:p>
        </p:txBody>
      </p:sp>
      <p:sp>
        <p:nvSpPr>
          <p:cNvPr id="3" name="Contenidor de contingut 2">
            <a:extLst>
              <a:ext uri="{FF2B5EF4-FFF2-40B4-BE49-F238E27FC236}">
                <a16:creationId xmlns:a16="http://schemas.microsoft.com/office/drawing/2014/main" id="{DA5615B3-DB97-F309-3ADB-BB72978E38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a-ES" dirty="0" err="1"/>
              <a:t>Haced</a:t>
            </a:r>
            <a:r>
              <a:rPr lang="ca-ES" dirty="0"/>
              <a:t> </a:t>
            </a:r>
            <a:r>
              <a:rPr lang="ca-ES" dirty="0" err="1"/>
              <a:t>regresiones</a:t>
            </a:r>
            <a:r>
              <a:rPr lang="ca-ES" dirty="0"/>
              <a:t> con la base de </a:t>
            </a:r>
            <a:r>
              <a:rPr lang="ca-ES" dirty="0" err="1"/>
              <a:t>datos</a:t>
            </a:r>
            <a:r>
              <a:rPr lang="ca-ES" dirty="0"/>
              <a:t> de </a:t>
            </a:r>
            <a:r>
              <a:rPr lang="ca-ES" dirty="0" err="1"/>
              <a:t>resultados</a:t>
            </a:r>
            <a:r>
              <a:rPr lang="ca-ES" dirty="0"/>
              <a:t> </a:t>
            </a:r>
            <a:r>
              <a:rPr lang="ca-ES" dirty="0" err="1"/>
              <a:t>electorales</a:t>
            </a:r>
            <a:r>
              <a:rPr lang="ca-ES" dirty="0"/>
              <a:t> (2023, 2019N o </a:t>
            </a:r>
            <a:r>
              <a:rPr lang="ca-ES" dirty="0" err="1"/>
              <a:t>ambas</a:t>
            </a:r>
            <a:r>
              <a:rPr lang="ca-ES" dirty="0"/>
              <a:t>) combinada con </a:t>
            </a:r>
            <a:r>
              <a:rPr lang="ca-ES" dirty="0" err="1"/>
              <a:t>datos</a:t>
            </a:r>
            <a:r>
              <a:rPr lang="ca-ES" dirty="0"/>
              <a:t> </a:t>
            </a:r>
            <a:r>
              <a:rPr lang="ca-ES" dirty="0" err="1"/>
              <a:t>sociodemográficos</a:t>
            </a:r>
            <a:endParaRPr lang="ca-ES" dirty="0"/>
          </a:p>
          <a:p>
            <a:pPr marL="914400" lvl="1" indent="-457200">
              <a:buFont typeface="+mj-lt"/>
              <a:buAutoNum type="arabicPeriod"/>
            </a:pPr>
            <a:r>
              <a:rPr lang="ca-ES" dirty="0"/>
              <a:t>Una </a:t>
            </a:r>
            <a:r>
              <a:rPr lang="ca-ES" dirty="0" err="1"/>
              <a:t>regresión</a:t>
            </a:r>
            <a:r>
              <a:rPr lang="ca-ES" dirty="0"/>
              <a:t> simple</a:t>
            </a:r>
          </a:p>
          <a:p>
            <a:pPr marL="914400" lvl="1" indent="-457200">
              <a:buFont typeface="+mj-lt"/>
              <a:buAutoNum type="arabicPeriod"/>
            </a:pPr>
            <a:r>
              <a:rPr lang="ca-ES" dirty="0"/>
              <a:t>Una </a:t>
            </a:r>
            <a:r>
              <a:rPr lang="ca-ES" dirty="0" err="1"/>
              <a:t>regresión</a:t>
            </a:r>
            <a:r>
              <a:rPr lang="ca-ES" dirty="0"/>
              <a:t> múltiple</a:t>
            </a:r>
          </a:p>
          <a:p>
            <a:pPr lvl="2"/>
            <a:r>
              <a:rPr lang="ca-ES" dirty="0" err="1"/>
              <a:t>Argumentad</a:t>
            </a:r>
            <a:r>
              <a:rPr lang="ca-ES" dirty="0"/>
              <a:t> </a:t>
            </a:r>
            <a:r>
              <a:rPr lang="ca-ES" dirty="0" err="1"/>
              <a:t>bien</a:t>
            </a:r>
            <a:r>
              <a:rPr lang="ca-ES" dirty="0"/>
              <a:t> por </a:t>
            </a:r>
            <a:r>
              <a:rPr lang="ca-ES" dirty="0" err="1"/>
              <a:t>qué</a:t>
            </a:r>
            <a:r>
              <a:rPr lang="ca-ES" dirty="0"/>
              <a:t> la variable de control elegida es </a:t>
            </a:r>
            <a:r>
              <a:rPr lang="ca-ES" dirty="0" err="1"/>
              <a:t>adecuada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4029038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437BE3A3-5A20-4A64-9AE4-54E44AA440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Efectos heterogéneos 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FDD18BA8-2EFE-4FE7-92A6-408F023A09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589100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FDAC38-BD78-4D58-A49E-11290BECB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Estimar el impacto de una variable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AFFFC452-748E-4784-8887-0A270A1A5FE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s-ES" dirty="0"/>
                  <a:t>Hasta ahora interpretábamos siempre los coeficientes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s-ES" dirty="0"/>
                  <a:t> como la pendiente en la relación entre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s-ES" dirty="0"/>
                  <a:t> e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s-ES" dirty="0"/>
                  <a:t>.</a:t>
                </a:r>
              </a:p>
              <a:p>
                <a:r>
                  <a:rPr lang="es-ES" dirty="0"/>
                  <a:t>Las variables de control, modifican el pendiente de una variable</a:t>
                </a:r>
              </a:p>
              <a:p>
                <a:pPr lvl="1"/>
                <a:r>
                  <a:rPr lang="es-ES" dirty="0"/>
                  <a:t>Ajustan por la variación entre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s-ES" dirty="0"/>
                  <a:t> e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s-ES" dirty="0"/>
                  <a:t> que no se debe a la influencia de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s-ES" dirty="0"/>
              </a:p>
              <a:p>
                <a:pPr lvl="1"/>
                <a:r>
                  <a:rPr lang="es-ES" dirty="0"/>
                  <a:t>El impacto de una variable siempre es constante sobre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s-ES" dirty="0"/>
              </a:p>
              <a:p>
                <a:r>
                  <a:rPr lang="es-ES" dirty="0"/>
                  <a:t>Hay veces que nos puede interesar distinguir un efecto diferencial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s-ES" dirty="0"/>
                  <a:t>sobre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s-ES" dirty="0"/>
                  <a:t>entre diferentes grupos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s-ES" dirty="0"/>
              </a:p>
              <a:p>
                <a:endParaRPr lang="es-ES" dirty="0"/>
              </a:p>
            </p:txBody>
          </p:sp>
        </mc:Choice>
        <mc:Fallback xmlns="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AFFFC452-748E-4784-8887-0A270A1A5FE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91" t="-3081" r="-618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878870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ol 3">
            <a:extLst>
              <a:ext uri="{FF2B5EF4-FFF2-40B4-BE49-F238E27FC236}">
                <a16:creationId xmlns:a16="http://schemas.microsoft.com/office/drawing/2014/main" id="{81F06F88-ECB6-8E6A-3213-A210E7601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/>
              <a:t>Combinar bases de datos +</a:t>
            </a:r>
          </a:p>
        </p:txBody>
      </p:sp>
      <p:sp>
        <p:nvSpPr>
          <p:cNvPr id="5" name="Contenidor de text 4">
            <a:extLst>
              <a:ext uri="{FF2B5EF4-FFF2-40B4-BE49-F238E27FC236}">
                <a16:creationId xmlns:a16="http://schemas.microsoft.com/office/drawing/2014/main" id="{899AD7A2-B5F2-B0D7-CB36-F8F905CC73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373562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FFBFA3-1E41-4111-9D3B-9301BABFE6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Flexibilizar la asociación entre variables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B4667CED-5405-4B79-9387-47C86EDC0B0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2226469"/>
                <a:ext cx="7886700" cy="3774281"/>
              </a:xfrm>
            </p:spPr>
            <p:txBody>
              <a:bodyPr>
                <a:normAutofit fontScale="70000" lnSpcReduction="20000"/>
              </a:bodyPr>
              <a:lstStyle/>
              <a:p>
                <a:r>
                  <a:rPr lang="es-ES" dirty="0"/>
                  <a:t>Quedaría definido de este modo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·</m:t>
                      </m:r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s-E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s-ES" i="1">
                          <a:latin typeface="Cambria Math" panose="02040503050406030204" pitchFamily="18" charset="0"/>
                        </a:rPr>
                        <m:t>·</m:t>
                      </m:r>
                      <m:sSub>
                        <m:sSub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E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1" i="1">
                              <a:latin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es-E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s-ES" b="1" i="1">
                          <a:latin typeface="Cambria Math" panose="02040503050406030204" pitchFamily="18" charset="0"/>
                        </a:rPr>
                        <m:t>·</m:t>
                      </m:r>
                      <m:sSub>
                        <m:sSubPr>
                          <m:ctrlPr>
                            <a:rPr lang="es-E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s-E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s-ES" b="1" i="1" smtClean="0"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s-E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s-ES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s-ES" b="0" dirty="0"/>
              </a:p>
              <a:p>
                <a:pPr lvl="1"/>
                <a:endParaRPr lang="es-ES" dirty="0"/>
              </a:p>
              <a:p>
                <a:pPr lvl="1"/>
                <a:r>
                  <a:rPr lang="es-ES" dirty="0"/>
                  <a:t>Recordad, en la práctica</a:t>
                </a:r>
              </a:p>
              <a:p>
                <a:pPr marL="3429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acc>
                      <m:r>
                        <a:rPr lang="es-ES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acc>
                      <m:r>
                        <a:rPr lang="es-ES" i="1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̂"/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lang="es-ES" i="1">
                          <a:latin typeface="Cambria Math" panose="02040503050406030204" pitchFamily="18" charset="0"/>
                        </a:rPr>
                        <m:t>·</m:t>
                      </m:r>
                      <m:sSub>
                        <m:sSub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̂"/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  <m:r>
                        <a:rPr lang="es-ES" i="1">
                          <a:latin typeface="Cambria Math" panose="02040503050406030204" pitchFamily="18" charset="0"/>
                        </a:rPr>
                        <m:t>·</m:t>
                      </m:r>
                      <m:sSub>
                        <m:sSubPr>
                          <m:ctrlPr>
                            <a:rPr lang="es-E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s-ES" i="1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̂"/>
                          <m:ctrlPr>
                            <a:rPr lang="es-ES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s-E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1" i="1">
                                  <a:latin typeface="Cambria Math" panose="02040503050406030204" pitchFamily="18" charset="0"/>
                                </a:rPr>
                                <m:t>𝜷</m:t>
                              </m:r>
                            </m:e>
                            <m:sub>
                              <m:r>
                                <a:rPr lang="es-ES" b="1" i="1" smtClean="0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e>
                      </m:acc>
                      <m:r>
                        <a:rPr lang="es-ES" b="1" i="1">
                          <a:latin typeface="Cambria Math" panose="02040503050406030204" pitchFamily="18" charset="0"/>
                        </a:rPr>
                        <m:t>·</m:t>
                      </m:r>
                      <m:sSub>
                        <m:sSubPr>
                          <m:ctrlPr>
                            <a:rPr lang="es-E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s-ES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s-ES" b="1" i="1"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s-E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s-ES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s-ES" b="1" dirty="0"/>
              </a:p>
              <a:p>
                <a:endParaRPr lang="es-ES" dirty="0"/>
              </a:p>
              <a:p>
                <a:r>
                  <a:rPr lang="es-ES" dirty="0"/>
                  <a:t>En este escenario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s-ES" dirty="0"/>
                  <a:t>: Pendiente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s-ES" dirty="0"/>
                  <a:t> cuando</a:t>
                </a:r>
              </a:p>
              <a:p>
                <a:pPr marL="3429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s-E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s-ES" dirty="0"/>
                  <a:t>: Diferencia en el valor de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s-ES" dirty="0"/>
                  <a:t> por cada punto de aumento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s-ES" dirty="0"/>
                  <a:t> cuando</a:t>
                </a:r>
              </a:p>
              <a:p>
                <a:pPr marL="3429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s-ES" i="1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s-E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s-ES" dirty="0"/>
                  <a:t>: Variación en el pendiente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s-ES" dirty="0"/>
                  <a:t> respecto 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s-ES" dirty="0"/>
                  <a:t> para cada punto que aumenta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s-ES" dirty="0"/>
              </a:p>
              <a:p>
                <a:pPr lvl="1"/>
                <a:endParaRPr lang="es-ES" dirty="0"/>
              </a:p>
            </p:txBody>
          </p:sp>
        </mc:Choice>
        <mc:Fallback xmlns="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B4667CED-5405-4B79-9387-47C86EDC0B0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2226469"/>
                <a:ext cx="7886700" cy="3774281"/>
              </a:xfrm>
              <a:blipFill>
                <a:blip r:embed="rId3"/>
                <a:stretch>
                  <a:fillRect l="-696" t="-2908" r="-696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92782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FE74185-1F77-421A-A3B0-4210879BB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Efectos heterogéneos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4DD6170-0E1A-4095-A7BF-EDA0B8CE6B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s-ES" dirty="0"/>
              <a:t>Es el concepto para referirse a un efecto diferente para una misma variable para distintos valores de una tercera variable</a:t>
            </a:r>
          </a:p>
          <a:p>
            <a:r>
              <a:rPr lang="es-ES" dirty="0"/>
              <a:t>A veces es más informativo que, simplemente, controlar por una tercera variable</a:t>
            </a:r>
          </a:p>
          <a:p>
            <a:r>
              <a:rPr lang="es-ES" dirty="0"/>
              <a:t>La influencia de esta tercera variable debe estar justificada teóricamente</a:t>
            </a:r>
          </a:p>
          <a:p>
            <a:endParaRPr lang="es-ES" dirty="0"/>
          </a:p>
          <a:p>
            <a:r>
              <a:rPr lang="es-ES" dirty="0"/>
              <a:t>Las variables no necesariamente deben ser dicotómicas…</a:t>
            </a:r>
          </a:p>
        </p:txBody>
      </p:sp>
    </p:spTree>
    <p:extLst>
      <p:ext uri="{BB962C8B-B14F-4D97-AF65-F5344CB8AC3E}">
        <p14:creationId xmlns:p14="http://schemas.microsoft.com/office/powerpoint/2010/main" val="17424065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9D031E-D632-4D33-B453-C41BE2001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Por ejemplo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14778018-AF42-4B15-B2AD-4DB48F57745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s-ES" dirty="0"/>
                  <a:t>VD: N.º de consejerías en un gobierno</a:t>
                </a:r>
              </a:p>
              <a:p>
                <a:r>
                  <a:rPr lang="es-ES" dirty="0"/>
                  <a:t>Tenemos dos variables independientes binarias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s-ES" dirty="0"/>
                  <a:t>: tener mayoría parlamentaria (1) o no, ergo, minoría (0)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s-ES" dirty="0"/>
                  <a:t>: gobierno de izquierdas (1) de derechas (0)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s-E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acc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·</m:t>
                      </m:r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·</m:t>
                      </m:r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·</m:t>
                      </m:r>
                      <m:sSub>
                        <m:sSub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·</m:t>
                      </m:r>
                      <m:sSub>
                        <m:sSub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s-ES" dirty="0"/>
              </a:p>
              <a:p>
                <a:pPr marL="0" indent="0">
                  <a:buNone/>
                </a:pPr>
                <a:endParaRPr lang="es-E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s-E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acc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=6+1·</m:t>
                      </m:r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+2·</m:t>
                      </m:r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+3·</m:t>
                      </m:r>
                      <m:sSub>
                        <m:sSub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·</m:t>
                      </m:r>
                      <m:sSub>
                        <m:sSub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14778018-AF42-4B15-B2AD-4DB48F57745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Tabla 4">
            <a:extLst>
              <a:ext uri="{FF2B5EF4-FFF2-40B4-BE49-F238E27FC236}">
                <a16:creationId xmlns:a16="http://schemas.microsoft.com/office/drawing/2014/main" id="{6967CEC0-C9AD-4DBD-AE76-69E797FBDDBF}"/>
              </a:ext>
            </a:extLst>
          </p:cNvPr>
          <p:cNvGraphicFramePr>
            <a:graphicFrameLocks noGrp="1"/>
          </p:cNvGraphicFramePr>
          <p:nvPr/>
        </p:nvGraphicFramePr>
        <p:xfrm>
          <a:off x="1524001" y="4562475"/>
          <a:ext cx="6096000" cy="10287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315152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3873769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209259020"/>
                    </a:ext>
                  </a:extLst>
                </a:gridCol>
              </a:tblGrid>
              <a:tr h="342900">
                <a:tc>
                  <a:txBody>
                    <a:bodyPr/>
                    <a:lstStyle/>
                    <a:p>
                      <a:pPr algn="ctr"/>
                      <a:endParaRPr lang="es-ES" sz="18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800" dirty="0"/>
                        <a:t>Derechas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800" dirty="0"/>
                        <a:t>Izquierdas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559388274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algn="ctr"/>
                      <a:r>
                        <a:rPr lang="es-ES" sz="1800" dirty="0"/>
                        <a:t>Minoría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endParaRPr lang="es-ES" sz="18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endParaRPr lang="es-ES" sz="1800" dirty="0"/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3147489177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algn="ctr"/>
                      <a:r>
                        <a:rPr lang="es-ES" sz="1800" dirty="0"/>
                        <a:t>Mayoría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endParaRPr lang="es-ES" sz="180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endParaRPr lang="es-ES" sz="1800" dirty="0"/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3449599646"/>
                  </a:ext>
                </a:extLst>
              </a:tr>
            </a:tbl>
          </a:graphicData>
        </a:graphic>
      </p:graphicFrame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AEFAC872-910E-4D87-BC2C-9AC426637335}"/>
              </a:ext>
            </a:extLst>
          </p:cNvPr>
          <p:cNvGraphicFramePr>
            <a:graphicFrameLocks noGrp="1"/>
          </p:cNvGraphicFramePr>
          <p:nvPr/>
        </p:nvGraphicFramePr>
        <p:xfrm>
          <a:off x="3556000" y="4912519"/>
          <a:ext cx="4064000" cy="6858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416348884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300590226"/>
                    </a:ext>
                  </a:extLst>
                </a:gridCol>
              </a:tblGrid>
              <a:tr h="342900">
                <a:tc>
                  <a:txBody>
                    <a:bodyPr/>
                    <a:lstStyle/>
                    <a:p>
                      <a:pPr algn="ctr"/>
                      <a:r>
                        <a:rPr lang="es-ES" sz="1800" dirty="0"/>
                        <a:t>6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800" dirty="0"/>
                        <a:t>8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2267566713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algn="ctr"/>
                      <a:r>
                        <a:rPr lang="es-ES" sz="1800" dirty="0"/>
                        <a:t>7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800" dirty="0"/>
                        <a:t>12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35923513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40388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0AA248-996A-4ECD-9233-797423FBC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Ejemplo (1)</a:t>
            </a:r>
          </a:p>
        </p:txBody>
      </p:sp>
      <p:pic>
        <p:nvPicPr>
          <p:cNvPr id="8" name="Contenidor de contingut 7">
            <a:extLst>
              <a:ext uri="{FF2B5EF4-FFF2-40B4-BE49-F238E27FC236}">
                <a16:creationId xmlns:a16="http://schemas.microsoft.com/office/drawing/2014/main" id="{5BB0D1AB-690D-4DDC-ACF3-E2444FC86E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40774" r="52011" b="6077"/>
          <a:stretch/>
        </p:blipFill>
        <p:spPr>
          <a:xfrm>
            <a:off x="628650" y="1567543"/>
            <a:ext cx="7899250" cy="4693297"/>
          </a:xfrm>
        </p:spPr>
      </p:pic>
    </p:spTree>
    <p:extLst>
      <p:ext uri="{BB962C8B-B14F-4D97-AF65-F5344CB8AC3E}">
        <p14:creationId xmlns:p14="http://schemas.microsoft.com/office/powerpoint/2010/main" val="10130588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DB07404-4953-4B00-B49C-92D111F235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857251"/>
            <a:ext cx="3159578" cy="858440"/>
          </a:xfrm>
        </p:spPr>
        <p:txBody>
          <a:bodyPr/>
          <a:lstStyle/>
          <a:p>
            <a:r>
              <a:rPr lang="es-ES" dirty="0"/>
              <a:t>Ejemplo (2)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1344B6D-5515-4545-B5A8-8A138CE603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93070"/>
            <a:ext cx="3442607" cy="3263504"/>
          </a:xfrm>
        </p:spPr>
        <p:txBody>
          <a:bodyPr/>
          <a:lstStyle/>
          <a:p>
            <a:r>
              <a:rPr lang="es-ES" dirty="0"/>
              <a:t>Calcula la posición ideológica estimada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F2838C2-1B8D-4D08-841A-44255FB16A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405" t="23678" r="50000" b="5440"/>
          <a:stretch/>
        </p:blipFill>
        <p:spPr>
          <a:xfrm>
            <a:off x="4071256" y="857250"/>
            <a:ext cx="4768472" cy="5143500"/>
          </a:xfrm>
          <a:prstGeom prst="rect">
            <a:avLst/>
          </a:prstGeom>
        </p:spPr>
      </p:pic>
      <p:graphicFrame>
        <p:nvGraphicFramePr>
          <p:cNvPr id="7" name="Tabla 7">
            <a:extLst>
              <a:ext uri="{FF2B5EF4-FFF2-40B4-BE49-F238E27FC236}">
                <a16:creationId xmlns:a16="http://schemas.microsoft.com/office/drawing/2014/main" id="{A776F590-D606-4769-AD42-B4C9E0E3A5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5730813"/>
              </p:ext>
            </p:extLst>
          </p:nvPr>
        </p:nvGraphicFramePr>
        <p:xfrm>
          <a:off x="628649" y="2888344"/>
          <a:ext cx="3159579" cy="30362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3193">
                  <a:extLst>
                    <a:ext uri="{9D8B030D-6E8A-4147-A177-3AD203B41FA5}">
                      <a16:colId xmlns:a16="http://schemas.microsoft.com/office/drawing/2014/main" val="2590439297"/>
                    </a:ext>
                  </a:extLst>
                </a:gridCol>
                <a:gridCol w="800101">
                  <a:extLst>
                    <a:ext uri="{9D8B030D-6E8A-4147-A177-3AD203B41FA5}">
                      <a16:colId xmlns:a16="http://schemas.microsoft.com/office/drawing/2014/main" val="1231654770"/>
                    </a:ext>
                  </a:extLst>
                </a:gridCol>
                <a:gridCol w="1306285">
                  <a:extLst>
                    <a:ext uri="{9D8B030D-6E8A-4147-A177-3AD203B41FA5}">
                      <a16:colId xmlns:a16="http://schemas.microsoft.com/office/drawing/2014/main" val="2151938686"/>
                    </a:ext>
                  </a:extLst>
                </a:gridCol>
              </a:tblGrid>
              <a:tr h="433744">
                <a:tc>
                  <a:txBody>
                    <a:bodyPr/>
                    <a:lstStyle/>
                    <a:p>
                      <a:r>
                        <a:rPr lang="es-ES" sz="1800" dirty="0"/>
                        <a:t>Sexo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s-ES" sz="1800" dirty="0"/>
                        <a:t>Edad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s-ES" sz="1800" dirty="0"/>
                        <a:t>Ideología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669066196"/>
                  </a:ext>
                </a:extLst>
              </a:tr>
              <a:tr h="433744">
                <a:tc>
                  <a:txBody>
                    <a:bodyPr/>
                    <a:lstStyle/>
                    <a:p>
                      <a:r>
                        <a:rPr lang="es-ES" sz="1800" dirty="0"/>
                        <a:t>Mujer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s-ES" sz="1800" dirty="0"/>
                        <a:t>20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s-ES" sz="18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969037867"/>
                  </a:ext>
                </a:extLst>
              </a:tr>
              <a:tr h="433744">
                <a:tc>
                  <a:txBody>
                    <a:bodyPr/>
                    <a:lstStyle/>
                    <a:p>
                      <a:r>
                        <a:rPr lang="es-ES" sz="1800" dirty="0"/>
                        <a:t>Hombre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s-ES" sz="1800" dirty="0"/>
                        <a:t>20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s-ES" sz="18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147085364"/>
                  </a:ext>
                </a:extLst>
              </a:tr>
              <a:tr h="433744">
                <a:tc>
                  <a:txBody>
                    <a:bodyPr/>
                    <a:lstStyle/>
                    <a:p>
                      <a:r>
                        <a:rPr lang="es-ES" sz="1800" dirty="0"/>
                        <a:t>Mujer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s-ES" sz="1800" dirty="0"/>
                        <a:t>45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s-ES" sz="18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549034947"/>
                  </a:ext>
                </a:extLst>
              </a:tr>
              <a:tr h="433744">
                <a:tc>
                  <a:txBody>
                    <a:bodyPr/>
                    <a:lstStyle/>
                    <a:p>
                      <a:r>
                        <a:rPr lang="es-ES" sz="1800" dirty="0"/>
                        <a:t>Hombre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s-ES" sz="1800" dirty="0"/>
                        <a:t>45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s-ES" sz="18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919054811"/>
                  </a:ext>
                </a:extLst>
              </a:tr>
              <a:tr h="433744">
                <a:tc>
                  <a:txBody>
                    <a:bodyPr/>
                    <a:lstStyle/>
                    <a:p>
                      <a:r>
                        <a:rPr lang="es-ES" sz="1800" dirty="0"/>
                        <a:t>Mujer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s-ES" sz="1800" dirty="0"/>
                        <a:t>80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s-ES" sz="18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609194148"/>
                  </a:ext>
                </a:extLst>
              </a:tr>
              <a:tr h="433744">
                <a:tc>
                  <a:txBody>
                    <a:bodyPr/>
                    <a:lstStyle/>
                    <a:p>
                      <a:r>
                        <a:rPr lang="es-ES" sz="1800" dirty="0"/>
                        <a:t>Hombre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s-ES" sz="1800" dirty="0"/>
                        <a:t>80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s-ES" sz="18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2196885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860855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162BCE-4353-4EA2-B407-07A1DF6F0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C1CC953-D5BD-4D66-830D-2FA9FE3FB9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D777B3B-CADD-4720-8114-4BB94157A0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167" t="13022" r="25595" b="1484"/>
          <a:stretch/>
        </p:blipFill>
        <p:spPr>
          <a:xfrm>
            <a:off x="949073" y="857250"/>
            <a:ext cx="724585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2464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1">
            <a:extLst>
              <a:ext uri="{FF2B5EF4-FFF2-40B4-BE49-F238E27FC236}">
                <a16:creationId xmlns:a16="http://schemas.microsoft.com/office/drawing/2014/main" id="{6D00D60F-131A-9CFC-7E87-D508DF2D3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Ejercicio</a:t>
            </a:r>
          </a:p>
        </p:txBody>
      </p:sp>
      <p:sp>
        <p:nvSpPr>
          <p:cNvPr id="3" name="Contenidor de contingut 2">
            <a:extLst>
              <a:ext uri="{FF2B5EF4-FFF2-40B4-BE49-F238E27FC236}">
                <a16:creationId xmlns:a16="http://schemas.microsoft.com/office/drawing/2014/main" id="{DB4E32BD-4085-BC05-1405-3B6F4C423D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/>
              <a:t>Con los datos municipales (elecciones y sociodemográficos)</a:t>
            </a:r>
          </a:p>
          <a:p>
            <a:r>
              <a:rPr lang="es-ES" dirty="0"/>
              <a:t>Crea variables de participación, paro y viviendas turísticas</a:t>
            </a:r>
          </a:p>
          <a:p>
            <a:pPr lvl="1"/>
            <a:r>
              <a:rPr lang="es-ES" dirty="0"/>
              <a:t>Variables continuas (%) y dicotómicas</a:t>
            </a:r>
          </a:p>
          <a:p>
            <a:r>
              <a:rPr lang="es-ES" dirty="0"/>
              <a:t>Investiga el impacto del paro y de las viviendas turísticas en la participación en las elecciones de 2019</a:t>
            </a:r>
          </a:p>
          <a:p>
            <a:r>
              <a:rPr lang="es-ES" dirty="0"/>
              <a:t>¿Estos factores se moderan entre si?</a:t>
            </a:r>
          </a:p>
        </p:txBody>
      </p:sp>
    </p:spTree>
    <p:extLst>
      <p:ext uri="{BB962C8B-B14F-4D97-AF65-F5344CB8AC3E}">
        <p14:creationId xmlns:p14="http://schemas.microsoft.com/office/powerpoint/2010/main" val="29427665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1">
            <a:extLst>
              <a:ext uri="{FF2B5EF4-FFF2-40B4-BE49-F238E27FC236}">
                <a16:creationId xmlns:a16="http://schemas.microsoft.com/office/drawing/2014/main" id="{FE40F73F-6F52-5AE2-6BFC-FDC0C5C51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Tablas para presentar regresiones</a:t>
            </a:r>
          </a:p>
        </p:txBody>
      </p:sp>
      <p:sp>
        <p:nvSpPr>
          <p:cNvPr id="3" name="Contenidor de text 2">
            <a:extLst>
              <a:ext uri="{FF2B5EF4-FFF2-40B4-BE49-F238E27FC236}">
                <a16:creationId xmlns:a16="http://schemas.microsoft.com/office/drawing/2014/main" id="{413DDFEC-F758-BA59-03EE-E945825996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904533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ol 5">
            <a:extLst>
              <a:ext uri="{FF2B5EF4-FFF2-40B4-BE49-F238E27FC236}">
                <a16:creationId xmlns:a16="http://schemas.microsoft.com/office/drawing/2014/main" id="{F55691AD-A4FA-EBBF-99D6-F6E2753ECA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Múltiples paquetes</a:t>
            </a:r>
          </a:p>
        </p:txBody>
      </p:sp>
      <p:sp>
        <p:nvSpPr>
          <p:cNvPr id="7" name="Contenidor de contingut 6">
            <a:extLst>
              <a:ext uri="{FF2B5EF4-FFF2-40B4-BE49-F238E27FC236}">
                <a16:creationId xmlns:a16="http://schemas.microsoft.com/office/drawing/2014/main" id="{8B98ED5A-FF00-8734-2C3A-5A6279EF6B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dirty="0" err="1">
                <a:latin typeface="Courier New" panose="02070309020205020404" pitchFamily="49" charset="0"/>
                <a:cs typeface="Courier New" panose="02070309020205020404" pitchFamily="49" charset="0"/>
              </a:rPr>
              <a:t>broom</a:t>
            </a:r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s-E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stargazer</a:t>
            </a:r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s-E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gtsummary</a:t>
            </a:r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s-ES" dirty="0" err="1">
                <a:latin typeface="Courier New" panose="02070309020205020404" pitchFamily="49" charset="0"/>
                <a:cs typeface="Courier New" panose="02070309020205020404" pitchFamily="49" charset="0"/>
              </a:rPr>
              <a:t>jtools</a:t>
            </a:r>
            <a:r>
              <a:rPr lang="es-ES" dirty="0"/>
              <a:t>…</a:t>
            </a:r>
          </a:p>
          <a:p>
            <a:r>
              <a:rPr lang="es-ES" dirty="0"/>
              <a:t>Todos ellos requieren estimar primero un modelo de regresión: </a:t>
            </a:r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lm(y ~ x, data = </a:t>
            </a:r>
            <a:r>
              <a:rPr lang="es-E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s-ES" dirty="0"/>
              <a:t> y luego guardarlo como un objeto</a:t>
            </a:r>
          </a:p>
          <a:p>
            <a:r>
              <a:rPr lang="es-ES" dirty="0"/>
              <a:t>Usad el que os guste más!</a:t>
            </a:r>
          </a:p>
        </p:txBody>
      </p:sp>
    </p:spTree>
    <p:extLst>
      <p:ext uri="{BB962C8B-B14F-4D97-AF65-F5344CB8AC3E}">
        <p14:creationId xmlns:p14="http://schemas.microsoft.com/office/powerpoint/2010/main" val="36287403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1">
            <a:extLst>
              <a:ext uri="{FF2B5EF4-FFF2-40B4-BE49-F238E27FC236}">
                <a16:creationId xmlns:a16="http://schemas.microsoft.com/office/drawing/2014/main" id="{7F8D7C4E-CA3D-8390-5205-F52EFBB6E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broom</a:t>
            </a:r>
            <a:endParaRPr lang="es-ES" dirty="0"/>
          </a:p>
        </p:txBody>
      </p:sp>
      <p:sp>
        <p:nvSpPr>
          <p:cNvPr id="3" name="Contenidor de contingut 2">
            <a:extLst>
              <a:ext uri="{FF2B5EF4-FFF2-40B4-BE49-F238E27FC236}">
                <a16:creationId xmlns:a16="http://schemas.microsoft.com/office/drawing/2014/main" id="{D664F2AF-5622-FD09-BD0D-B4AA37CC96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dirty="0"/>
              <a:t>Es un paquete muy sencillo, del universo </a:t>
            </a:r>
            <a:r>
              <a:rPr lang="es-ES" dirty="0" err="1"/>
              <a:t>tidyverse</a:t>
            </a:r>
            <a:endParaRPr lang="es-ES" dirty="0"/>
          </a:p>
          <a:p>
            <a:r>
              <a:rPr lang="es-ES" dirty="0"/>
              <a:t>Tiene 3 funciones principales</a:t>
            </a:r>
          </a:p>
          <a:p>
            <a:pPr lvl="1"/>
            <a:r>
              <a:rPr lang="es-ES" dirty="0" err="1"/>
              <a:t>tidy</a:t>
            </a:r>
            <a:r>
              <a:rPr lang="es-ES" dirty="0"/>
              <a:t> </a:t>
            </a:r>
            <a:r>
              <a:rPr lang="es-ES" dirty="0">
                <a:sym typeface="Wingdings" panose="05000000000000000000" pitchFamily="2" charset="2"/>
              </a:rPr>
              <a:t> muestra los principales coeficientes en formato tabla </a:t>
            </a:r>
            <a:r>
              <a:rPr lang="es-ES" dirty="0" err="1">
                <a:sym typeface="Wingdings" panose="05000000000000000000" pitchFamily="2" charset="2"/>
              </a:rPr>
              <a:t>tibble</a:t>
            </a:r>
            <a:endParaRPr lang="es-ES" dirty="0">
              <a:sym typeface="Wingdings" panose="05000000000000000000" pitchFamily="2" charset="2"/>
            </a:endParaRPr>
          </a:p>
          <a:p>
            <a:pPr lvl="1"/>
            <a:r>
              <a:rPr lang="es-ES" dirty="0" err="1">
                <a:sym typeface="Wingdings" panose="05000000000000000000" pitchFamily="2" charset="2"/>
              </a:rPr>
              <a:t>glance</a:t>
            </a:r>
            <a:r>
              <a:rPr lang="es-ES" dirty="0">
                <a:sym typeface="Wingdings" panose="05000000000000000000" pitchFamily="2" charset="2"/>
              </a:rPr>
              <a:t>  muestra los estadísticos de resumen del modelo de regresión (R^2, F…)</a:t>
            </a:r>
          </a:p>
          <a:p>
            <a:pPr lvl="1"/>
            <a:r>
              <a:rPr lang="es-ES" dirty="0" err="1">
                <a:sym typeface="Wingdings" panose="05000000000000000000" pitchFamily="2" charset="2"/>
              </a:rPr>
              <a:t>augment</a:t>
            </a:r>
            <a:r>
              <a:rPr lang="es-ES" dirty="0">
                <a:sym typeface="Wingdings" panose="05000000000000000000" pitchFamily="2" charset="2"/>
              </a:rPr>
              <a:t>  permite obtener una tabla con los datos originales y añadir información obtenida del modelo</a:t>
            </a:r>
          </a:p>
          <a:p>
            <a:pPr lvl="2"/>
            <a:r>
              <a:rPr lang="es-ES" dirty="0">
                <a:sym typeface="Wingdings" panose="05000000000000000000" pitchFamily="2" charset="2"/>
              </a:rPr>
              <a:t>Valores predichos</a:t>
            </a:r>
          </a:p>
          <a:p>
            <a:pPr lvl="2"/>
            <a:r>
              <a:rPr lang="es-ES" dirty="0">
                <a:sym typeface="Wingdings" panose="05000000000000000000" pitchFamily="2" charset="2"/>
              </a:rPr>
              <a:t>Residuos, etc.</a:t>
            </a:r>
          </a:p>
          <a:p>
            <a:r>
              <a:rPr lang="es-ES" dirty="0">
                <a:sym typeface="Wingdings" panose="05000000000000000000" pitchFamily="2" charset="2"/>
              </a:rPr>
              <a:t>Útil para visualizar rápidamente los resultados</a:t>
            </a:r>
            <a:endParaRPr lang="es-ES" dirty="0"/>
          </a:p>
          <a:p>
            <a:pPr lvl="1"/>
            <a:endParaRPr lang="es-ES" dirty="0"/>
          </a:p>
        </p:txBody>
      </p:sp>
      <p:pic>
        <p:nvPicPr>
          <p:cNvPr id="1026" name="Picture 2">
            <a:hlinkClick r:id="rId2"/>
            <a:extLst>
              <a:ext uri="{FF2B5EF4-FFF2-40B4-BE49-F238E27FC236}">
                <a16:creationId xmlns:a16="http://schemas.microsoft.com/office/drawing/2014/main" id="{5CF1D5ED-FF21-E95A-7B0F-B7FC7B54CC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3547" y="365126"/>
            <a:ext cx="1143606" cy="1325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43761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1">
            <a:extLst>
              <a:ext uri="{FF2B5EF4-FFF2-40B4-BE49-F238E27FC236}">
                <a16:creationId xmlns:a16="http://schemas.microsoft.com/office/drawing/2014/main" id="{F2271FB9-614E-E3BD-B043-570DC02DD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Ampliar bases de datos</a:t>
            </a:r>
          </a:p>
        </p:txBody>
      </p:sp>
      <p:sp>
        <p:nvSpPr>
          <p:cNvPr id="3" name="Contenidor de contingut 2">
            <a:extLst>
              <a:ext uri="{FF2B5EF4-FFF2-40B4-BE49-F238E27FC236}">
                <a16:creationId xmlns:a16="http://schemas.microsoft.com/office/drawing/2014/main" id="{0115BFE3-8DC5-D2FF-2E4E-33EC224B92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809091"/>
          </a:xfrm>
        </p:spPr>
        <p:txBody>
          <a:bodyPr/>
          <a:lstStyle/>
          <a:p>
            <a:r>
              <a:rPr lang="es-ES" dirty="0"/>
              <a:t>Si queremos aumentar el número de variables</a:t>
            </a:r>
          </a:p>
          <a:p>
            <a:pPr lvl="1"/>
            <a:r>
              <a:rPr lang="es-ES" dirty="0"/>
              <a:t>…_</a:t>
            </a:r>
            <a:r>
              <a:rPr lang="es-ES" dirty="0" err="1"/>
              <a:t>join</a:t>
            </a:r>
            <a:r>
              <a:rPr lang="es-ES" dirty="0"/>
              <a:t>()</a:t>
            </a:r>
          </a:p>
          <a:p>
            <a:pPr lvl="1"/>
            <a:r>
              <a:rPr lang="es-ES" dirty="0"/>
              <a:t>A partir de una variable clave</a:t>
            </a:r>
          </a:p>
          <a:p>
            <a:r>
              <a:rPr lang="es-ES" dirty="0"/>
              <a:t>Si queremos aumentar el número de observaciones</a:t>
            </a:r>
          </a:p>
          <a:p>
            <a:pPr lvl="1"/>
            <a:r>
              <a:rPr lang="es-ES" dirty="0" err="1"/>
              <a:t>bind_rows</a:t>
            </a:r>
            <a:r>
              <a:rPr lang="es-ES" dirty="0"/>
              <a:t>()</a:t>
            </a:r>
          </a:p>
          <a:p>
            <a:pPr lvl="1"/>
            <a:endParaRPr lang="es-ES" dirty="0"/>
          </a:p>
          <a:p>
            <a:pPr marL="457200" lvl="1" indent="0">
              <a:buNone/>
            </a:pPr>
            <a:r>
              <a:rPr lang="es-ES" dirty="0"/>
              <a:t>Importante:</a:t>
            </a:r>
          </a:p>
          <a:p>
            <a:pPr lvl="1"/>
            <a:r>
              <a:rPr lang="es-ES" dirty="0"/>
              <a:t>Los nombres de las variables sean los mismos</a:t>
            </a:r>
          </a:p>
          <a:p>
            <a:pPr lvl="1"/>
            <a:r>
              <a:rPr lang="es-ES" dirty="0"/>
              <a:t>Identificar cada observación según el origen de los datos</a:t>
            </a:r>
          </a:p>
          <a:p>
            <a:pPr lvl="1"/>
            <a:r>
              <a:rPr lang="es-ES" dirty="0"/>
              <a:t>Año de los datos / Oleada de encuesta…</a:t>
            </a:r>
          </a:p>
          <a:p>
            <a:pPr lvl="1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34720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1">
            <a:extLst>
              <a:ext uri="{FF2B5EF4-FFF2-40B4-BE49-F238E27FC236}">
                <a16:creationId xmlns:a16="http://schemas.microsoft.com/office/drawing/2014/main" id="{EEF5EF0A-569A-83A3-A45C-769476923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stargazer</a:t>
            </a:r>
            <a:endParaRPr lang="es-ES" dirty="0"/>
          </a:p>
        </p:txBody>
      </p:sp>
      <p:sp>
        <p:nvSpPr>
          <p:cNvPr id="3" name="Contenidor de contingut 2">
            <a:extLst>
              <a:ext uri="{FF2B5EF4-FFF2-40B4-BE49-F238E27FC236}">
                <a16:creationId xmlns:a16="http://schemas.microsoft.com/office/drawing/2014/main" id="{2192BA18-911F-E9CA-068C-0614E6AC80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5032375"/>
          </a:xfrm>
        </p:spPr>
        <p:txBody>
          <a:bodyPr>
            <a:normAutofit/>
          </a:bodyPr>
          <a:lstStyle/>
          <a:p>
            <a:r>
              <a:rPr lang="es-ES" dirty="0"/>
              <a:t>Es uno de los paquetes más potentes para representar tablas en R i </a:t>
            </a:r>
            <a:r>
              <a:rPr lang="es-ES" dirty="0" err="1"/>
              <a:t>markdown</a:t>
            </a:r>
            <a:endParaRPr lang="es-ES" dirty="0"/>
          </a:p>
          <a:p>
            <a:r>
              <a:rPr lang="es-ES" dirty="0"/>
              <a:t>Tanto para tablas de estadísticos descriptivos como de regresión</a:t>
            </a:r>
          </a:p>
          <a:p>
            <a:r>
              <a:rPr lang="es-ES" dirty="0"/>
              <a:t>Permite modificar</a:t>
            </a:r>
          </a:p>
          <a:p>
            <a:pPr lvl="1"/>
            <a:r>
              <a:rPr lang="es-ES" dirty="0"/>
              <a:t>Tipo de output: </a:t>
            </a:r>
            <a:r>
              <a:rPr lang="es-ES" dirty="0" err="1"/>
              <a:t>latex</a:t>
            </a:r>
            <a:r>
              <a:rPr lang="es-ES" dirty="0"/>
              <a:t>, </a:t>
            </a:r>
            <a:r>
              <a:rPr lang="es-ES" dirty="0" err="1"/>
              <a:t>html</a:t>
            </a:r>
            <a:r>
              <a:rPr lang="es-ES" dirty="0"/>
              <a:t>, </a:t>
            </a:r>
            <a:r>
              <a:rPr lang="es-ES" dirty="0" err="1"/>
              <a:t>text</a:t>
            </a:r>
            <a:r>
              <a:rPr lang="es-ES" dirty="0"/>
              <a:t>…</a:t>
            </a:r>
          </a:p>
          <a:p>
            <a:pPr lvl="1"/>
            <a:r>
              <a:rPr lang="es-ES" dirty="0"/>
              <a:t>Apariencia de la tabla</a:t>
            </a:r>
          </a:p>
          <a:p>
            <a:pPr lvl="1"/>
            <a:r>
              <a:rPr lang="es-ES" dirty="0"/>
              <a:t>Variables</a:t>
            </a:r>
          </a:p>
          <a:p>
            <a:pPr lvl="1"/>
            <a:r>
              <a:rPr lang="es-ES" dirty="0"/>
              <a:t>Decimales,</a:t>
            </a:r>
          </a:p>
          <a:p>
            <a:pPr lvl="1"/>
            <a:r>
              <a:rPr lang="es-ES" dirty="0"/>
              <a:t>Etiquetas, </a:t>
            </a:r>
          </a:p>
          <a:p>
            <a:pPr lvl="1"/>
            <a:r>
              <a:rPr lang="es-ES" dirty="0"/>
              <a:t>Orden, etc.</a:t>
            </a:r>
          </a:p>
          <a:p>
            <a:pPr marL="0" indent="0" algn="r">
              <a:buNone/>
            </a:pPr>
            <a:r>
              <a:rPr lang="es-ES" sz="1800" dirty="0">
                <a:hlinkClick r:id="rId2"/>
              </a:rPr>
              <a:t>https://www.jakeruss.com/cheatsheets/stargazer/</a:t>
            </a:r>
            <a:endParaRPr lang="es-ES" sz="1800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315607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ol 3">
            <a:extLst>
              <a:ext uri="{FF2B5EF4-FFF2-40B4-BE49-F238E27FC236}">
                <a16:creationId xmlns:a16="http://schemas.microsoft.com/office/drawing/2014/main" id="{E631F6B4-5F92-8F54-C3BB-B53E28452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Graficar regresiones</a:t>
            </a:r>
          </a:p>
        </p:txBody>
      </p:sp>
      <p:sp>
        <p:nvSpPr>
          <p:cNvPr id="5" name="Contenidor de text 4">
            <a:extLst>
              <a:ext uri="{FF2B5EF4-FFF2-40B4-BE49-F238E27FC236}">
                <a16:creationId xmlns:a16="http://schemas.microsoft.com/office/drawing/2014/main" id="{1595DEFD-E215-8061-5615-FA6DD94BDC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344633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1">
            <a:extLst>
              <a:ext uri="{FF2B5EF4-FFF2-40B4-BE49-F238E27FC236}">
                <a16:creationId xmlns:a16="http://schemas.microsoft.com/office/drawing/2014/main" id="{8CC1DC0E-4E2B-A926-8AD3-DCCF9125C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Múltiples paquetes</a:t>
            </a:r>
          </a:p>
        </p:txBody>
      </p:sp>
      <p:sp>
        <p:nvSpPr>
          <p:cNvPr id="3" name="Contenidor de contingut 2">
            <a:extLst>
              <a:ext uri="{FF2B5EF4-FFF2-40B4-BE49-F238E27FC236}">
                <a16:creationId xmlns:a16="http://schemas.microsoft.com/office/drawing/2014/main" id="{6E216B65-46C6-0697-D9B1-87D238118F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err="1"/>
              <a:t>jtools</a:t>
            </a:r>
            <a:endParaRPr lang="es-ES" dirty="0"/>
          </a:p>
          <a:p>
            <a:r>
              <a:rPr lang="es-ES" dirty="0" err="1"/>
              <a:t>coefplot</a:t>
            </a:r>
            <a:endParaRPr lang="es-ES" dirty="0"/>
          </a:p>
          <a:p>
            <a:r>
              <a:rPr lang="es-ES" dirty="0" err="1"/>
              <a:t>ggeffects</a:t>
            </a:r>
            <a:endParaRPr lang="es-ES" dirty="0"/>
          </a:p>
          <a:p>
            <a:r>
              <a:rPr lang="es-ES" dirty="0" err="1"/>
              <a:t>marginaleffects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391528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1">
            <a:extLst>
              <a:ext uri="{FF2B5EF4-FFF2-40B4-BE49-F238E27FC236}">
                <a16:creationId xmlns:a16="http://schemas.microsoft.com/office/drawing/2014/main" id="{2B81C39A-B191-B8FF-F5E9-2EAC17D309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jtools</a:t>
            </a:r>
            <a:endParaRPr lang="es-ES" dirty="0"/>
          </a:p>
        </p:txBody>
      </p:sp>
      <p:sp>
        <p:nvSpPr>
          <p:cNvPr id="3" name="Contenidor de contingut 2">
            <a:extLst>
              <a:ext uri="{FF2B5EF4-FFF2-40B4-BE49-F238E27FC236}">
                <a16:creationId xmlns:a16="http://schemas.microsoft.com/office/drawing/2014/main" id="{14CCA206-3A88-3EAE-0370-46FC9C7DA6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err="1"/>
              <a:t>effect_plot</a:t>
            </a:r>
            <a:r>
              <a:rPr lang="es-ES" dirty="0"/>
              <a:t>()</a:t>
            </a:r>
          </a:p>
          <a:p>
            <a:pPr lvl="1"/>
            <a:r>
              <a:rPr lang="es-ES" dirty="0"/>
              <a:t>Grafica los valores predichos de y para valores de x</a:t>
            </a:r>
          </a:p>
          <a:p>
            <a:r>
              <a:rPr lang="es-ES" dirty="0" err="1"/>
              <a:t>plot_summs</a:t>
            </a:r>
            <a:r>
              <a:rPr lang="es-ES" dirty="0"/>
              <a:t>() / </a:t>
            </a:r>
            <a:r>
              <a:rPr lang="es-ES" dirty="0" err="1"/>
              <a:t>plot_coefs</a:t>
            </a:r>
            <a:r>
              <a:rPr lang="es-ES" dirty="0"/>
              <a:t>()</a:t>
            </a:r>
          </a:p>
          <a:p>
            <a:pPr lvl="1"/>
            <a:r>
              <a:rPr lang="es-ES" dirty="0"/>
              <a:t>Grafica los efectos marginales (valor del coeficiente) para múltiples variables y/o múltiples modelos</a:t>
            </a:r>
          </a:p>
          <a:p>
            <a:pPr lvl="1"/>
            <a:r>
              <a:rPr lang="es-ES" dirty="0"/>
              <a:t>Permite modificar el intervalo de confianza…</a:t>
            </a:r>
          </a:p>
          <a:p>
            <a:r>
              <a:rPr lang="es-ES" dirty="0">
                <a:hlinkClick r:id="rId2"/>
              </a:rPr>
              <a:t>https://jtools.jacob-long.com/articles/summ.html</a:t>
            </a:r>
            <a:r>
              <a:rPr lang="es-E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710718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1">
            <a:extLst>
              <a:ext uri="{FF2B5EF4-FFF2-40B4-BE49-F238E27FC236}">
                <a16:creationId xmlns:a16="http://schemas.microsoft.com/office/drawing/2014/main" id="{F5CEE6CC-F203-641B-EC7D-5918CEE41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coefplot</a:t>
            </a:r>
            <a:endParaRPr lang="es-ES" dirty="0"/>
          </a:p>
        </p:txBody>
      </p:sp>
      <p:sp>
        <p:nvSpPr>
          <p:cNvPr id="3" name="Contenidor de contingut 2">
            <a:extLst>
              <a:ext uri="{FF2B5EF4-FFF2-40B4-BE49-F238E27FC236}">
                <a16:creationId xmlns:a16="http://schemas.microsoft.com/office/drawing/2014/main" id="{DF4B9B9E-F681-ED10-4427-330A31BE6B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err="1"/>
              <a:t>coefplot</a:t>
            </a:r>
            <a:r>
              <a:rPr lang="es-ES" dirty="0"/>
              <a:t>()</a:t>
            </a:r>
          </a:p>
          <a:p>
            <a:pPr lvl="1"/>
            <a:r>
              <a:rPr lang="es-ES" dirty="0"/>
              <a:t>Grafica los efectos marginales de las variables</a:t>
            </a:r>
          </a:p>
          <a:p>
            <a:r>
              <a:rPr lang="es-ES" dirty="0" err="1"/>
              <a:t>multiplot</a:t>
            </a:r>
            <a:r>
              <a:rPr lang="es-ES" dirty="0"/>
              <a:t>()</a:t>
            </a:r>
          </a:p>
          <a:p>
            <a:pPr lvl="1"/>
            <a:r>
              <a:rPr lang="es-ES" dirty="0"/>
              <a:t>Permite graficar efectos marginales de múltiples variables</a:t>
            </a:r>
          </a:p>
          <a:p>
            <a:pPr marL="0" indent="0">
              <a:buNone/>
            </a:pPr>
            <a:endParaRPr lang="es-ES" sz="2000" dirty="0">
              <a:hlinkClick r:id="rId2"/>
            </a:endParaRPr>
          </a:p>
          <a:p>
            <a:pPr marL="0" indent="0">
              <a:buNone/>
            </a:pPr>
            <a:endParaRPr lang="es-ES" sz="2000" dirty="0">
              <a:hlinkClick r:id="rId2"/>
            </a:endParaRPr>
          </a:p>
          <a:p>
            <a:pPr marL="0" indent="0">
              <a:buNone/>
            </a:pPr>
            <a:r>
              <a:rPr lang="es-ES" sz="2000" dirty="0">
                <a:hlinkClick r:id="rId2"/>
              </a:rPr>
              <a:t>https://cran.r-project.org/web/packages/coefplot/index.html</a:t>
            </a:r>
            <a:r>
              <a:rPr lang="es-ES" sz="2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595803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1">
            <a:extLst>
              <a:ext uri="{FF2B5EF4-FFF2-40B4-BE49-F238E27FC236}">
                <a16:creationId xmlns:a16="http://schemas.microsoft.com/office/drawing/2014/main" id="{0B4A8EB2-3316-D791-8B58-8F81D8877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ggpredict</a:t>
            </a:r>
            <a:endParaRPr lang="es-ES" dirty="0"/>
          </a:p>
        </p:txBody>
      </p:sp>
      <p:sp>
        <p:nvSpPr>
          <p:cNvPr id="3" name="Contenidor de contingut 2">
            <a:extLst>
              <a:ext uri="{FF2B5EF4-FFF2-40B4-BE49-F238E27FC236}">
                <a16:creationId xmlns:a16="http://schemas.microsoft.com/office/drawing/2014/main" id="{630D0C1F-4FD5-6C1D-D384-A2EB65EBFF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err="1"/>
              <a:t>ggpredict</a:t>
            </a:r>
            <a:r>
              <a:rPr lang="es-ES" dirty="0"/>
              <a:t> </a:t>
            </a:r>
          </a:p>
          <a:p>
            <a:pPr lvl="1"/>
            <a:r>
              <a:rPr lang="es-ES" dirty="0"/>
              <a:t>Calcula valores predichos a partir de un modelo y crea tablas con la información</a:t>
            </a:r>
          </a:p>
          <a:p>
            <a:pPr lvl="1"/>
            <a:r>
              <a:rPr lang="es-ES" dirty="0"/>
              <a:t>Hay que indicar</a:t>
            </a:r>
          </a:p>
          <a:p>
            <a:pPr lvl="2"/>
            <a:r>
              <a:rPr lang="es-ES" dirty="0"/>
              <a:t>Modelo </a:t>
            </a:r>
          </a:p>
          <a:p>
            <a:pPr lvl="2"/>
            <a:r>
              <a:rPr lang="es-ES" dirty="0"/>
              <a:t>Variables relevantes</a:t>
            </a:r>
          </a:p>
          <a:p>
            <a:r>
              <a:rPr lang="es-ES" dirty="0" err="1"/>
              <a:t>plot</a:t>
            </a:r>
            <a:r>
              <a:rPr lang="es-ES" dirty="0"/>
              <a:t>()</a:t>
            </a:r>
          </a:p>
          <a:p>
            <a:pPr lvl="1"/>
            <a:r>
              <a:rPr lang="es-ES" dirty="0"/>
              <a:t>A partir de los valores predichos se pueden graficar los resultados de modo rápido</a:t>
            </a:r>
          </a:p>
          <a:p>
            <a:pPr lvl="1"/>
            <a:endParaRPr lang="es-ES" dirty="0"/>
          </a:p>
          <a:p>
            <a:pPr marL="457200" lvl="1" indent="0" algn="r">
              <a:buNone/>
            </a:pPr>
            <a:r>
              <a:rPr lang="es-ES" dirty="0">
                <a:hlinkClick r:id="rId2"/>
              </a:rPr>
              <a:t>https://strengejacke.github.io/ggeffects/</a:t>
            </a:r>
            <a:r>
              <a:rPr lang="es-E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130627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1">
            <a:extLst>
              <a:ext uri="{FF2B5EF4-FFF2-40B4-BE49-F238E27FC236}">
                <a16:creationId xmlns:a16="http://schemas.microsoft.com/office/drawing/2014/main" id="{8BEFA80D-09ED-B62F-EAB0-93F792998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marginaleffects</a:t>
            </a:r>
            <a:endParaRPr lang="es-ES" dirty="0"/>
          </a:p>
        </p:txBody>
      </p:sp>
      <p:sp>
        <p:nvSpPr>
          <p:cNvPr id="3" name="Contenidor de contingut 2">
            <a:extLst>
              <a:ext uri="{FF2B5EF4-FFF2-40B4-BE49-F238E27FC236}">
                <a16:creationId xmlns:a16="http://schemas.microsoft.com/office/drawing/2014/main" id="{E723145D-A873-1E3D-6E86-2F59E9F62E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s-ES" dirty="0"/>
              <a:t>Es el paquete más completo</a:t>
            </a:r>
          </a:p>
          <a:p>
            <a:r>
              <a:rPr lang="es-ES" dirty="0"/>
              <a:t>Permite graficar un gran número de estimaciones y modelos</a:t>
            </a:r>
          </a:p>
          <a:p>
            <a:r>
              <a:rPr lang="es-ES" dirty="0" err="1"/>
              <a:t>plot_predictions</a:t>
            </a:r>
            <a:endParaRPr lang="es-ES" dirty="0"/>
          </a:p>
          <a:p>
            <a:pPr lvl="1"/>
            <a:r>
              <a:rPr lang="es-ES" dirty="0"/>
              <a:t>Grafica valores predichos. </a:t>
            </a:r>
          </a:p>
          <a:p>
            <a:pPr lvl="1"/>
            <a:r>
              <a:rPr lang="es-ES" dirty="0"/>
              <a:t>Hay que indicar siempre uno de los dos argumentos</a:t>
            </a:r>
          </a:p>
          <a:p>
            <a:pPr lvl="2"/>
            <a:r>
              <a:rPr lang="es-ES" dirty="0" err="1"/>
              <a:t>by</a:t>
            </a:r>
            <a:r>
              <a:rPr lang="es-ES" dirty="0"/>
              <a:t>  = : si las variables son binarias funciona bien</a:t>
            </a:r>
          </a:p>
          <a:p>
            <a:pPr lvl="2"/>
            <a:r>
              <a:rPr lang="es-ES" dirty="0" err="1"/>
              <a:t>condition</a:t>
            </a:r>
            <a:r>
              <a:rPr lang="es-ES" dirty="0"/>
              <a:t>  = : recomendado, tanto para binarias como numéricas</a:t>
            </a:r>
          </a:p>
          <a:p>
            <a:endParaRPr lang="es-ES" dirty="0"/>
          </a:p>
          <a:p>
            <a:r>
              <a:rPr lang="es-ES" dirty="0"/>
              <a:t>https://marginaleffects.com/vignettes/get_started.html</a:t>
            </a:r>
          </a:p>
        </p:txBody>
      </p:sp>
    </p:spTree>
    <p:extLst>
      <p:ext uri="{BB962C8B-B14F-4D97-AF65-F5344CB8AC3E}">
        <p14:creationId xmlns:p14="http://schemas.microsoft.com/office/powerpoint/2010/main" val="13903956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1">
            <a:extLst>
              <a:ext uri="{FF2B5EF4-FFF2-40B4-BE49-F238E27FC236}">
                <a16:creationId xmlns:a16="http://schemas.microsoft.com/office/drawing/2014/main" id="{BB951875-633D-6C48-2FB5-199E390FA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Ejercicio</a:t>
            </a:r>
          </a:p>
        </p:txBody>
      </p:sp>
      <p:sp>
        <p:nvSpPr>
          <p:cNvPr id="3" name="Contenidor de contingut 2">
            <a:extLst>
              <a:ext uri="{FF2B5EF4-FFF2-40B4-BE49-F238E27FC236}">
                <a16:creationId xmlns:a16="http://schemas.microsoft.com/office/drawing/2014/main" id="{01198627-541E-60F2-1714-CE0123DD54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Usa los datos del </a:t>
            </a:r>
            <a:r>
              <a:rPr lang="es-ES" dirty="0" err="1"/>
              <a:t>QoG</a:t>
            </a:r>
            <a:r>
              <a:rPr lang="es-ES" dirty="0"/>
              <a:t> y estima diferentes modelos de regresión que incluyan interacciones</a:t>
            </a:r>
          </a:p>
          <a:p>
            <a:r>
              <a:rPr lang="es-ES" dirty="0"/>
              <a:t>Puedes mirar si la “</a:t>
            </a:r>
            <a:r>
              <a:rPr lang="es-ES" dirty="0" err="1"/>
              <a:t>pacificidad</a:t>
            </a:r>
            <a:r>
              <a:rPr lang="es-ES" dirty="0"/>
              <a:t>” de los países depende del pasado colonial y del estatus democrático</a:t>
            </a:r>
          </a:p>
          <a:p>
            <a:pPr lvl="1"/>
            <a:r>
              <a:rPr lang="es-ES" dirty="0"/>
              <a:t>Presenta distintos modelos de regresión (simple, múltiple)</a:t>
            </a:r>
          </a:p>
          <a:p>
            <a:pPr lvl="1"/>
            <a:r>
              <a:rPr lang="es-ES" dirty="0"/>
              <a:t>Un modelo con interacción</a:t>
            </a:r>
          </a:p>
          <a:p>
            <a:pPr lvl="1"/>
            <a:r>
              <a:rPr lang="es-ES" dirty="0"/>
              <a:t>Presenta los resultados de la interacción gráficamente</a:t>
            </a:r>
          </a:p>
        </p:txBody>
      </p:sp>
    </p:spTree>
    <p:extLst>
      <p:ext uri="{BB962C8B-B14F-4D97-AF65-F5344CB8AC3E}">
        <p14:creationId xmlns:p14="http://schemas.microsoft.com/office/powerpoint/2010/main" val="189517195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1">
            <a:extLst>
              <a:ext uri="{FF2B5EF4-FFF2-40B4-BE49-F238E27FC236}">
                <a16:creationId xmlns:a16="http://schemas.microsoft.com/office/drawing/2014/main" id="{BB951875-633D-6C48-2FB5-199E390FA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Ejercicio</a:t>
            </a:r>
          </a:p>
        </p:txBody>
      </p:sp>
      <p:sp>
        <p:nvSpPr>
          <p:cNvPr id="3" name="Contenidor de contingut 2">
            <a:extLst>
              <a:ext uri="{FF2B5EF4-FFF2-40B4-BE49-F238E27FC236}">
                <a16:creationId xmlns:a16="http://schemas.microsoft.com/office/drawing/2014/main" id="{01198627-541E-60F2-1714-CE0123DD54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Representa gráficamente interacciones entre diferentes variables que creas que pueden tener relevancia para entender la participación electoral</a:t>
            </a:r>
          </a:p>
          <a:p>
            <a:pPr lvl="1"/>
            <a:r>
              <a:rPr lang="es-ES" dirty="0"/>
              <a:t>Usando variables dicotómicas</a:t>
            </a:r>
          </a:p>
          <a:p>
            <a:pPr lvl="1"/>
            <a:r>
              <a:rPr lang="es-ES" dirty="0"/>
              <a:t>Usando una dicotómica y una continua</a:t>
            </a:r>
          </a:p>
          <a:p>
            <a:pPr lvl="1"/>
            <a:r>
              <a:rPr lang="es-ES" dirty="0"/>
              <a:t>Usando dos continuas</a:t>
            </a:r>
          </a:p>
        </p:txBody>
      </p:sp>
    </p:spTree>
    <p:extLst>
      <p:ext uri="{BB962C8B-B14F-4D97-AF65-F5344CB8AC3E}">
        <p14:creationId xmlns:p14="http://schemas.microsoft.com/office/powerpoint/2010/main" val="69817077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ol 3">
            <a:extLst>
              <a:ext uri="{FF2B5EF4-FFF2-40B4-BE49-F238E27FC236}">
                <a16:creationId xmlns:a16="http://schemas.microsoft.com/office/drawing/2014/main" id="{E631F6B4-5F92-8F54-C3BB-B53E28452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Relaciones no lineales</a:t>
            </a:r>
          </a:p>
        </p:txBody>
      </p:sp>
      <p:sp>
        <p:nvSpPr>
          <p:cNvPr id="5" name="Contenidor de text 4">
            <a:extLst>
              <a:ext uri="{FF2B5EF4-FFF2-40B4-BE49-F238E27FC236}">
                <a16:creationId xmlns:a16="http://schemas.microsoft.com/office/drawing/2014/main" id="{1595DEFD-E215-8061-5615-FA6DD94BDC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969305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7820790-1C04-48A8-8A3F-A20C45D162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Ejercicio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6E5E0C6-1ACB-46D4-BFAB-86DDB290D0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Combinad los datos de las elecciones de 2019N y las de 2023</a:t>
            </a:r>
          </a:p>
          <a:p>
            <a:r>
              <a:rPr lang="es-ES" dirty="0"/>
              <a:t>Unid esta información con la información sociodemográfica</a:t>
            </a:r>
          </a:p>
        </p:txBody>
      </p:sp>
    </p:spTree>
    <p:extLst>
      <p:ext uri="{BB962C8B-B14F-4D97-AF65-F5344CB8AC3E}">
        <p14:creationId xmlns:p14="http://schemas.microsoft.com/office/powerpoint/2010/main" val="218184828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1">
            <a:extLst>
              <a:ext uri="{FF2B5EF4-FFF2-40B4-BE49-F238E27FC236}">
                <a16:creationId xmlns:a16="http://schemas.microsoft.com/office/drawing/2014/main" id="{8CC1DC0E-4E2B-A926-8AD3-DCCF9125C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Relaciones no lineales</a:t>
            </a:r>
          </a:p>
        </p:txBody>
      </p:sp>
      <p:sp>
        <p:nvSpPr>
          <p:cNvPr id="3" name="Contenidor de contingut 2">
            <a:extLst>
              <a:ext uri="{FF2B5EF4-FFF2-40B4-BE49-F238E27FC236}">
                <a16:creationId xmlns:a16="http://schemas.microsoft.com/office/drawing/2014/main" id="{6E216B65-46C6-0697-D9B1-87D238118F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En una regresión OLS la relación entre VI y VD no tiene por qué ser lineal y/o monotónica</a:t>
            </a:r>
          </a:p>
          <a:p>
            <a:r>
              <a:rPr lang="es-ES" dirty="0"/>
              <a:t>Si una variable creemos que puede tener un efecto no lineal (justificación teórica necesaria) hay que ajustar la VI en la estimación de la regresión</a:t>
            </a:r>
          </a:p>
          <a:p>
            <a:r>
              <a:rPr lang="es-ES" dirty="0"/>
              <a:t>Generalmente se hace a partir de cambios en la VI</a:t>
            </a:r>
          </a:p>
          <a:p>
            <a:pPr lvl="1"/>
            <a:r>
              <a:rPr lang="es-ES" dirty="0" err="1"/>
              <a:t>Rescalar</a:t>
            </a:r>
            <a:r>
              <a:rPr lang="es-ES" dirty="0"/>
              <a:t>: log(VI), </a:t>
            </a:r>
            <a:r>
              <a:rPr lang="es-ES" dirty="0" err="1"/>
              <a:t>e</a:t>
            </a:r>
            <a:r>
              <a:rPr lang="es-ES" baseline="30000" dirty="0" err="1"/>
              <a:t>VI</a:t>
            </a:r>
            <a:r>
              <a:rPr lang="es-ES" dirty="0"/>
              <a:t> </a:t>
            </a:r>
          </a:p>
          <a:p>
            <a:pPr lvl="1"/>
            <a:r>
              <a:rPr lang="es-ES" dirty="0"/>
              <a:t>Añadir polinomios: VI</a:t>
            </a:r>
            <a:r>
              <a:rPr lang="es-ES" baseline="30000" dirty="0"/>
              <a:t>2</a:t>
            </a:r>
            <a:r>
              <a:rPr lang="es-ES" dirty="0"/>
              <a:t>, VI</a:t>
            </a:r>
            <a:r>
              <a:rPr lang="es-ES" baseline="30000" dirty="0"/>
              <a:t>3</a:t>
            </a:r>
            <a:r>
              <a:rPr lang="es-ES" dirty="0"/>
              <a:t>…</a:t>
            </a:r>
            <a:r>
              <a:rPr lang="es-ES" baseline="30000" dirty="0"/>
              <a:t> </a:t>
            </a:r>
          </a:p>
          <a:p>
            <a:pPr lvl="1"/>
            <a:r>
              <a:rPr lang="es-E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71252466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ol 3">
            <a:extLst>
              <a:ext uri="{FF2B5EF4-FFF2-40B4-BE49-F238E27FC236}">
                <a16:creationId xmlns:a16="http://schemas.microsoft.com/office/drawing/2014/main" id="{E631F6B4-5F92-8F54-C3BB-B53E28452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Efectos Fijos</a:t>
            </a:r>
          </a:p>
        </p:txBody>
      </p:sp>
      <p:sp>
        <p:nvSpPr>
          <p:cNvPr id="5" name="Contenidor de text 4">
            <a:extLst>
              <a:ext uri="{FF2B5EF4-FFF2-40B4-BE49-F238E27FC236}">
                <a16:creationId xmlns:a16="http://schemas.microsoft.com/office/drawing/2014/main" id="{1595DEFD-E215-8061-5615-FA6DD94BDC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9297558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1">
            <a:extLst>
              <a:ext uri="{FF2B5EF4-FFF2-40B4-BE49-F238E27FC236}">
                <a16:creationId xmlns:a16="http://schemas.microsoft.com/office/drawing/2014/main" id="{8CC1DC0E-4E2B-A926-8AD3-DCCF9125C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¿De qué estamos hablando?</a:t>
            </a:r>
          </a:p>
        </p:txBody>
      </p:sp>
      <p:sp>
        <p:nvSpPr>
          <p:cNvPr id="3" name="Contenidor de contingut 2">
            <a:extLst>
              <a:ext uri="{FF2B5EF4-FFF2-40B4-BE49-F238E27FC236}">
                <a16:creationId xmlns:a16="http://schemas.microsoft.com/office/drawing/2014/main" id="{6E216B65-46C6-0697-D9B1-87D238118F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Es una técnica que nos ayuda a modelar mejor la relación entre dos variables</a:t>
            </a:r>
          </a:p>
          <a:p>
            <a:r>
              <a:rPr lang="es-ES" dirty="0"/>
              <a:t>“Controlan” por variación en otras características no observadas, que podrían sesgar los resultados</a:t>
            </a:r>
          </a:p>
          <a:p>
            <a:r>
              <a:rPr lang="es-ES" dirty="0"/>
              <a:t>En datos observacionales, nos ayudan a acercarnos más a la posibilidad de establecer relaciones de “causalidad”</a:t>
            </a:r>
          </a:p>
        </p:txBody>
      </p:sp>
    </p:spTree>
    <p:extLst>
      <p:ext uri="{BB962C8B-B14F-4D97-AF65-F5344CB8AC3E}">
        <p14:creationId xmlns:p14="http://schemas.microsoft.com/office/powerpoint/2010/main" val="436397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8BE88B-B897-4B4D-9923-C367D2FACF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Tipologías más habituales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116DA7D-F1E2-4DD0-BA0F-A6F6D63FF6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Efectos Fijos de Unidad</a:t>
            </a:r>
          </a:p>
          <a:p>
            <a:pPr lvl="1"/>
            <a:r>
              <a:rPr lang="es-ES" dirty="0"/>
              <a:t>País, municipio, individuo…</a:t>
            </a:r>
          </a:p>
          <a:p>
            <a:r>
              <a:rPr lang="es-ES" dirty="0"/>
              <a:t>Efectos Fijos de Tiempo</a:t>
            </a:r>
          </a:p>
          <a:p>
            <a:pPr lvl="1"/>
            <a:r>
              <a:rPr lang="es-ES" dirty="0"/>
              <a:t>Año, Oleada…</a:t>
            </a:r>
          </a:p>
          <a:p>
            <a:endParaRPr lang="es-ES" dirty="0"/>
          </a:p>
          <a:p>
            <a:r>
              <a:rPr lang="es-ES" dirty="0"/>
              <a:t>Se pueden aplicar ambos tipos a la vez</a:t>
            </a:r>
          </a:p>
        </p:txBody>
      </p:sp>
    </p:spTree>
    <p:extLst>
      <p:ext uri="{BB962C8B-B14F-4D97-AF65-F5344CB8AC3E}">
        <p14:creationId xmlns:p14="http://schemas.microsoft.com/office/powerpoint/2010/main" val="151616264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1">
            <a:extLst>
              <a:ext uri="{FF2B5EF4-FFF2-40B4-BE49-F238E27FC236}">
                <a16:creationId xmlns:a16="http://schemas.microsoft.com/office/drawing/2014/main" id="{8CC1DC0E-4E2B-A926-8AD3-DCCF9125C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Conceptualmente</a:t>
            </a:r>
          </a:p>
        </p:txBody>
      </p:sp>
      <p:sp>
        <p:nvSpPr>
          <p:cNvPr id="3" name="Contenidor de contingut 2">
            <a:extLst>
              <a:ext uri="{FF2B5EF4-FFF2-40B4-BE49-F238E27FC236}">
                <a16:creationId xmlns:a16="http://schemas.microsoft.com/office/drawing/2014/main" id="{6E216B65-46C6-0697-D9B1-87D238118F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Nos permiten analizar la variación dentro de las unidades</a:t>
            </a:r>
          </a:p>
          <a:p>
            <a:r>
              <a:rPr lang="es-ES" dirty="0"/>
              <a:t>Un efecto fijo de país implica que todas las unidades de ese país analizadas tienen unas características comunes que las distinguen de unidades de otro país</a:t>
            </a:r>
          </a:p>
          <a:p>
            <a:r>
              <a:rPr lang="es-ES" dirty="0"/>
              <a:t>Un efecto fijo de año implica que en ese momento concreto todas las unidades estaban sujetas a un contexto que las hace diferentes de las unidades en otro momento</a:t>
            </a:r>
          </a:p>
        </p:txBody>
      </p:sp>
    </p:spTree>
    <p:extLst>
      <p:ext uri="{BB962C8B-B14F-4D97-AF65-F5344CB8AC3E}">
        <p14:creationId xmlns:p14="http://schemas.microsoft.com/office/powerpoint/2010/main" val="67751308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1">
            <a:extLst>
              <a:ext uri="{FF2B5EF4-FFF2-40B4-BE49-F238E27FC236}">
                <a16:creationId xmlns:a16="http://schemas.microsoft.com/office/drawing/2014/main" id="{8CC1DC0E-4E2B-A926-8AD3-DCCF9125C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Formalmente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idor de contingut 2">
                <a:extLst>
                  <a:ext uri="{FF2B5EF4-FFF2-40B4-BE49-F238E27FC236}">
                    <a16:creationId xmlns:a16="http://schemas.microsoft.com/office/drawing/2014/main" id="{6E216B65-46C6-0697-D9B1-87D238118F2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s-ES" dirty="0"/>
                  <a:t>Efectos fijos de unidad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𝛽</m:t>
                      </m:r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</m:oMath>
                  </m:oMathPara>
                </a14:m>
                <a:endParaRPr lang="es-ES" dirty="0"/>
              </a:p>
              <a:p>
                <a:r>
                  <a:rPr lang="es-ES" dirty="0"/>
                  <a:t>Efectos fijos de tiempo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𝛽</m:t>
                      </m:r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</m:oMath>
                  </m:oMathPara>
                </a14:m>
                <a:endParaRPr lang="es-ES" b="0" dirty="0"/>
              </a:p>
              <a:p>
                <a:r>
                  <a:rPr lang="es-ES" dirty="0"/>
                  <a:t>Efectos fijos de unidad y tiempo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𝛽</m:t>
                      </m:r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</m:oMath>
                  </m:oMathPara>
                </a14:m>
                <a:endParaRPr lang="es-ES" dirty="0"/>
              </a:p>
              <a:p>
                <a:pPr marL="0" indent="0">
                  <a:buNone/>
                </a:pPr>
                <a:endParaRPr lang="es-ES" dirty="0"/>
              </a:p>
              <a:p>
                <a:r>
                  <a:rPr lang="es-ES" dirty="0"/>
                  <a:t>En el fondo actúan como una variable de control</a:t>
                </a:r>
              </a:p>
            </p:txBody>
          </p:sp>
        </mc:Choice>
        <mc:Fallback xmlns="">
          <p:sp>
            <p:nvSpPr>
              <p:cNvPr id="3" name="Contenidor de contingut 2">
                <a:extLst>
                  <a:ext uri="{FF2B5EF4-FFF2-40B4-BE49-F238E27FC236}">
                    <a16:creationId xmlns:a16="http://schemas.microsoft.com/office/drawing/2014/main" id="{6E216B65-46C6-0697-D9B1-87D238118F2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91" t="-2241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9788834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FD27B05-8AEF-4FE1-8379-46C93441C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C9E3156-B47F-41F7-B470-E0E3B27851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9DABAAA4-9A9F-4F32-885B-BCD8A538CB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470" y="-14941"/>
            <a:ext cx="6835060" cy="6887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70464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F853CD-FF66-48E6-801B-A6BC1ED08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380787D-5BA3-4DB4-9E9D-5313F4E9D7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20D8E832-6EC7-4805-B02C-7453E9602B9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830511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768F24-B324-4B4A-AC64-75A9F75C91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Ejemplo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8F36D8E8-F6F6-41D2-919B-F9C9B739A89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4"/>
                <a:ext cx="7886700" cy="5032375"/>
              </a:xfrm>
            </p:spPr>
            <p:txBody>
              <a:bodyPr/>
              <a:lstStyle/>
              <a:p>
                <a:r>
                  <a:rPr lang="es-ES" dirty="0"/>
                  <a:t>Estudio entre urbanización y participación a nivel municipal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𝑃𝑎𝑟𝑡𝑖𝑐𝑖𝑝𝑎𝑐𝑖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ó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𝛽</m:t>
                      </m:r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𝑈𝑟𝑏𝑎𝑛𝑖𝑧𝑎𝑐𝑖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ó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</m:oMath>
                  </m:oMathPara>
                </a14:m>
                <a:endParaRPr lang="es-ES" dirty="0"/>
              </a:p>
              <a:p>
                <a:endParaRPr lang="es-ES" b="0" i="1" dirty="0">
                  <a:latin typeface="Cambria Math" panose="02040503050406030204" pitchFamily="18" charset="0"/>
                </a:endParaRPr>
              </a:p>
              <a:p>
                <a:pPr lvl="1"/>
                <a:r>
                  <a:rPr lang="es-ES" b="0" dirty="0">
                    <a:latin typeface="Cambria Math" panose="02040503050406030204" pitchFamily="18" charset="0"/>
                  </a:rPr>
                  <a:t>Datos a nivel municipal para varios países europeos cada 3 años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𝑃𝑎𝑟𝑡𝑖𝑐𝑖𝑝𝑎𝑐𝑖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ó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</m:oMath>
                </a14:m>
                <a:r>
                  <a:rPr lang="es-ES" dirty="0"/>
                  <a:t>: % de votos emitidos sobre censo en cada municipio en cada elección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𝑈𝑟𝑏𝑎𝑛𝑖𝑧𝑎𝑐𝑖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ó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</m:oMath>
                </a14:m>
                <a:r>
                  <a:rPr lang="es-ES" dirty="0"/>
                  <a:t>: Población/Superficie del municipio en cada municipio en cada elección / </a:t>
                </a:r>
                <a:r>
                  <a:rPr lang="es-ES" dirty="0" err="1"/>
                  <a:t>Dummy</a:t>
                </a:r>
                <a:r>
                  <a:rPr lang="es-ES" dirty="0"/>
                  <a:t> rural-urbano</a:t>
                </a:r>
              </a:p>
              <a:p>
                <a:endParaRPr lang="es-ES" dirty="0"/>
              </a:p>
            </p:txBody>
          </p:sp>
        </mc:Choice>
        <mc:Fallback xmlns="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8F36D8E8-F6F6-41D2-919B-F9C9B739A89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4"/>
                <a:ext cx="7886700" cy="5032375"/>
              </a:xfrm>
              <a:blipFill>
                <a:blip r:embed="rId2"/>
                <a:stretch>
                  <a:fillRect l="-1391" t="-1937" r="-309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5182222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7C2AFE5-4F1A-4350-800A-9BC56D294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Sesgos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E74754B-C328-45E5-B6B2-FB321E9E64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5032375"/>
          </a:xfrm>
        </p:spPr>
        <p:txBody>
          <a:bodyPr>
            <a:normAutofit lnSpcReduction="10000"/>
          </a:bodyPr>
          <a:lstStyle/>
          <a:p>
            <a:r>
              <a:rPr lang="es-ES" dirty="0"/>
              <a:t>Sin efectos fijos</a:t>
            </a:r>
          </a:p>
          <a:p>
            <a:pPr lvl="1"/>
            <a:r>
              <a:rPr lang="es-ES" dirty="0"/>
              <a:t>Países tienen niveles de participación distintos entre sí y niveles de urbanización distintos</a:t>
            </a:r>
          </a:p>
          <a:p>
            <a:pPr lvl="1"/>
            <a:r>
              <a:rPr lang="es-ES" dirty="0"/>
              <a:t>Las elecciones tienen niveles de participación diferentes y la urbanización varía con el tiempo</a:t>
            </a:r>
          </a:p>
          <a:p>
            <a:r>
              <a:rPr lang="es-ES" dirty="0"/>
              <a:t>Con efectos fijos de tiempo</a:t>
            </a:r>
          </a:p>
          <a:p>
            <a:pPr lvl="1"/>
            <a:r>
              <a:rPr lang="es-ES" dirty="0"/>
              <a:t>No tenemos en cuenta las diferencias entre países en cada momento del tiempo</a:t>
            </a:r>
          </a:p>
          <a:p>
            <a:r>
              <a:rPr lang="es-ES" dirty="0"/>
              <a:t>Con efectos fijos de país</a:t>
            </a:r>
          </a:p>
          <a:p>
            <a:pPr lvl="1"/>
            <a:r>
              <a:rPr lang="es-ES" dirty="0"/>
              <a:t>No tenemos en cuenta las diferencias relativas a las características específicas de cada elección/momento</a:t>
            </a:r>
          </a:p>
          <a:p>
            <a:r>
              <a:rPr lang="es-ES" dirty="0"/>
              <a:t>Con efectos fijos de tiempo y país</a:t>
            </a:r>
          </a:p>
          <a:p>
            <a:pPr lvl="1"/>
            <a:r>
              <a:rPr lang="es-ES" dirty="0"/>
              <a:t>Limpiamos las diferencias por país y elección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363729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ol 3">
            <a:extLst>
              <a:ext uri="{FF2B5EF4-FFF2-40B4-BE49-F238E27FC236}">
                <a16:creationId xmlns:a16="http://schemas.microsoft.com/office/drawing/2014/main" id="{81F06F88-ECB6-8E6A-3213-A210E7601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Regresiones</a:t>
            </a:r>
          </a:p>
        </p:txBody>
      </p:sp>
      <p:sp>
        <p:nvSpPr>
          <p:cNvPr id="5" name="Contenidor de text 4">
            <a:extLst>
              <a:ext uri="{FF2B5EF4-FFF2-40B4-BE49-F238E27FC236}">
                <a16:creationId xmlns:a16="http://schemas.microsoft.com/office/drawing/2014/main" id="{899AD7A2-B5F2-B0D7-CB36-F8F905CC73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2594594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FBAE988-810F-4D43-B856-759FA4018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1" name="Marcador de contenido 10">
            <a:extLst>
              <a:ext uri="{FF2B5EF4-FFF2-40B4-BE49-F238E27FC236}">
                <a16:creationId xmlns:a16="http://schemas.microsoft.com/office/drawing/2014/main" id="{5CAAB3DE-29DA-4F84-88DF-1494D4206B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12" name="Marcador de contenido 8">
            <a:extLst>
              <a:ext uri="{FF2B5EF4-FFF2-40B4-BE49-F238E27FC236}">
                <a16:creationId xmlns:a16="http://schemas.microsoft.com/office/drawing/2014/main" id="{60524758-C393-4A64-906C-D9EFFC566E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42349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F903C4-07DF-40DD-9DF9-14665E5270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15" name="Marcador de contenido 14">
            <a:extLst>
              <a:ext uri="{FF2B5EF4-FFF2-40B4-BE49-F238E27FC236}">
                <a16:creationId xmlns:a16="http://schemas.microsoft.com/office/drawing/2014/main" id="{A1E1653E-DDA8-4241-BD9E-97C98C63FF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0"/>
            <a:ext cx="6858000" cy="6858000"/>
          </a:xfrm>
        </p:spPr>
      </p:pic>
    </p:spTree>
    <p:extLst>
      <p:ext uri="{BB962C8B-B14F-4D97-AF65-F5344CB8AC3E}">
        <p14:creationId xmlns:p14="http://schemas.microsoft.com/office/powerpoint/2010/main" val="147835046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8B0AE2-5120-441E-B4D5-1FB9084CA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Ejercicio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55658D7-D62E-4382-BB59-C226BA83FC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Relaciona el efecto del porcentaje de viviendas turísticas con el voto al PSOE</a:t>
            </a:r>
          </a:p>
          <a:p>
            <a:pPr marL="514350" indent="-514350">
              <a:buFont typeface="+mj-lt"/>
              <a:buAutoNum type="arabicPeriod"/>
            </a:pPr>
            <a:r>
              <a:rPr lang="es-ES" dirty="0"/>
              <a:t>En 2019</a:t>
            </a:r>
          </a:p>
          <a:p>
            <a:pPr marL="514350" indent="-514350">
              <a:buFont typeface="+mj-lt"/>
              <a:buAutoNum type="arabicPeriod"/>
            </a:pPr>
            <a:r>
              <a:rPr lang="es-ES" dirty="0"/>
              <a:t>En 2023</a:t>
            </a:r>
          </a:p>
          <a:p>
            <a:pPr marL="514350" indent="-514350">
              <a:buFont typeface="+mj-lt"/>
              <a:buAutoNum type="arabicPeriod"/>
            </a:pPr>
            <a:r>
              <a:rPr lang="es-ES" dirty="0"/>
              <a:t>De forma combinada</a:t>
            </a:r>
          </a:p>
          <a:p>
            <a:pPr marL="514350" indent="-514350">
              <a:buFont typeface="+mj-lt"/>
              <a:buAutoNum type="arabicPeriod"/>
            </a:pPr>
            <a:r>
              <a:rPr lang="es-ES" dirty="0"/>
              <a:t>De forma combinada con efectos fijos</a:t>
            </a:r>
          </a:p>
          <a:p>
            <a:pPr marL="971550" lvl="1" indent="-514350">
              <a:buFont typeface="+mj-lt"/>
              <a:buAutoNum type="arabicPeriod"/>
            </a:pPr>
            <a:r>
              <a:rPr lang="es-ES" dirty="0"/>
              <a:t>De provincia</a:t>
            </a:r>
          </a:p>
          <a:p>
            <a:pPr marL="971550" lvl="1" indent="-514350">
              <a:buFont typeface="+mj-lt"/>
              <a:buAutoNum type="arabicPeriod"/>
            </a:pPr>
            <a:r>
              <a:rPr lang="es-ES" dirty="0"/>
              <a:t>De elección</a:t>
            </a:r>
          </a:p>
          <a:p>
            <a:pPr marL="971550" lvl="1" indent="-514350">
              <a:buFont typeface="+mj-lt"/>
              <a:buAutoNum type="arabicPeriod"/>
            </a:pPr>
            <a:r>
              <a:rPr lang="es-ES" dirty="0"/>
              <a:t>Con ambos</a:t>
            </a:r>
          </a:p>
        </p:txBody>
      </p:sp>
    </p:spTree>
    <p:extLst>
      <p:ext uri="{BB962C8B-B14F-4D97-AF65-F5344CB8AC3E}">
        <p14:creationId xmlns:p14="http://schemas.microsoft.com/office/powerpoint/2010/main" val="408292703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BB805938-2622-456F-8DAD-158F0CCFE4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Elaboración de informes y reproducibilidad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8A0AADDC-FABD-4356-A964-F5CA30783E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Importancia de la</a:t>
            </a:r>
          </a:p>
        </p:txBody>
      </p:sp>
    </p:spTree>
    <p:extLst>
      <p:ext uri="{BB962C8B-B14F-4D97-AF65-F5344CB8AC3E}">
        <p14:creationId xmlns:p14="http://schemas.microsoft.com/office/powerpoint/2010/main" val="357275040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ol 3">
            <a:extLst>
              <a:ext uri="{FF2B5EF4-FFF2-40B4-BE49-F238E27FC236}">
                <a16:creationId xmlns:a16="http://schemas.microsoft.com/office/drawing/2014/main" id="{BA8F50D4-CCB4-EF0F-0378-1F54C6DFB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Informes</a:t>
            </a:r>
          </a:p>
        </p:txBody>
      </p:sp>
      <p:sp>
        <p:nvSpPr>
          <p:cNvPr id="5" name="Contenidor de contingut 4">
            <a:extLst>
              <a:ext uri="{FF2B5EF4-FFF2-40B4-BE49-F238E27FC236}">
                <a16:creationId xmlns:a16="http://schemas.microsoft.com/office/drawing/2014/main" id="{F9B2A528-B405-65C5-10FD-8F6A482B8A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s-ES" dirty="0"/>
              <a:t>Presentan resultados de un estudio </a:t>
            </a:r>
          </a:p>
          <a:p>
            <a:pPr lvl="1"/>
            <a:r>
              <a:rPr lang="es-ES" dirty="0"/>
              <a:t>Fuentes primarias</a:t>
            </a:r>
          </a:p>
          <a:p>
            <a:pPr lvl="1"/>
            <a:r>
              <a:rPr lang="es-ES" dirty="0"/>
              <a:t>Análisis original de fuentes secundarias</a:t>
            </a:r>
          </a:p>
          <a:p>
            <a:pPr lvl="1"/>
            <a:r>
              <a:rPr lang="es-ES" dirty="0"/>
              <a:t>A demanda de un cliente</a:t>
            </a:r>
          </a:p>
          <a:p>
            <a:r>
              <a:rPr lang="es-ES" dirty="0"/>
              <a:t>Fundamentalmente descriptivo</a:t>
            </a:r>
          </a:p>
          <a:p>
            <a:r>
              <a:rPr lang="es-ES" dirty="0"/>
              <a:t>Presentan indicadores, relaciones entre variables…</a:t>
            </a:r>
          </a:p>
          <a:p>
            <a:r>
              <a:rPr lang="es-ES" dirty="0"/>
              <a:t>Importante sintetizar visualmente resultados</a:t>
            </a:r>
          </a:p>
          <a:p>
            <a:pPr lvl="1"/>
            <a:r>
              <a:rPr lang="es-ES" dirty="0"/>
              <a:t>Tablas y/o figuras</a:t>
            </a:r>
          </a:p>
          <a:p>
            <a:r>
              <a:rPr lang="es-ES" dirty="0"/>
              <a:t>Estructura clara y repetitiva</a:t>
            </a:r>
          </a:p>
          <a:p>
            <a:pPr lvl="1"/>
            <a:r>
              <a:rPr lang="es-ES" dirty="0"/>
              <a:t>color = "% Viv. </a:t>
            </a:r>
            <a:r>
              <a:rPr lang="es-ES" dirty="0" err="1"/>
              <a:t>Turíst</a:t>
            </a:r>
            <a:r>
              <a:rPr lang="es-ES" dirty="0"/>
              <a:t>."</a:t>
            </a:r>
          </a:p>
        </p:txBody>
      </p:sp>
    </p:spTree>
    <p:extLst>
      <p:ext uri="{BB962C8B-B14F-4D97-AF65-F5344CB8AC3E}">
        <p14:creationId xmlns:p14="http://schemas.microsoft.com/office/powerpoint/2010/main" val="65131362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ol 3">
            <a:extLst>
              <a:ext uri="{FF2B5EF4-FFF2-40B4-BE49-F238E27FC236}">
                <a16:creationId xmlns:a16="http://schemas.microsoft.com/office/drawing/2014/main" id="{BA8F50D4-CCB4-EF0F-0378-1F54C6DFB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Informes: Estructura</a:t>
            </a:r>
          </a:p>
        </p:txBody>
      </p:sp>
      <p:sp>
        <p:nvSpPr>
          <p:cNvPr id="5" name="Contenidor de contingut 4">
            <a:extLst>
              <a:ext uri="{FF2B5EF4-FFF2-40B4-BE49-F238E27FC236}">
                <a16:creationId xmlns:a16="http://schemas.microsoft.com/office/drawing/2014/main" id="{F9B2A528-B405-65C5-10FD-8F6A482B8A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5032375"/>
          </a:xfrm>
        </p:spPr>
        <p:txBody>
          <a:bodyPr>
            <a:normAutofit lnSpcReduction="10000"/>
          </a:bodyPr>
          <a:lstStyle/>
          <a:p>
            <a:r>
              <a:rPr lang="es-ES" dirty="0"/>
              <a:t>Introducción</a:t>
            </a:r>
          </a:p>
          <a:p>
            <a:r>
              <a:rPr lang="es-ES" dirty="0"/>
              <a:t>Índice</a:t>
            </a:r>
          </a:p>
          <a:p>
            <a:r>
              <a:rPr lang="es-ES" dirty="0"/>
              <a:t>Resumen ejecutivo</a:t>
            </a:r>
          </a:p>
          <a:p>
            <a:r>
              <a:rPr lang="es-ES" dirty="0"/>
              <a:t>Objetivos</a:t>
            </a:r>
          </a:p>
          <a:p>
            <a:r>
              <a:rPr lang="es-ES" dirty="0"/>
              <a:t>Metodología</a:t>
            </a:r>
          </a:p>
          <a:p>
            <a:pPr lvl="1"/>
            <a:r>
              <a:rPr lang="es-ES" dirty="0"/>
              <a:t>Diseño, datos, ficha técnica…</a:t>
            </a:r>
          </a:p>
          <a:p>
            <a:r>
              <a:rPr lang="es-ES" dirty="0"/>
              <a:t>Principales resultados</a:t>
            </a:r>
          </a:p>
          <a:p>
            <a:pPr lvl="1"/>
            <a:r>
              <a:rPr lang="es-ES" dirty="0"/>
              <a:t>Descripción </a:t>
            </a:r>
            <a:r>
              <a:rPr lang="es-ES" dirty="0">
                <a:sym typeface="Wingdings" panose="05000000000000000000" pitchFamily="2" charset="2"/>
              </a:rPr>
              <a:t> análisis  visualización</a:t>
            </a:r>
            <a:endParaRPr lang="es-ES" dirty="0"/>
          </a:p>
          <a:p>
            <a:r>
              <a:rPr lang="es-ES" dirty="0"/>
              <a:t>Síntesis </a:t>
            </a:r>
          </a:p>
          <a:p>
            <a:r>
              <a:rPr lang="es-ES" dirty="0"/>
              <a:t>Referencias / Fuentes / Recursos</a:t>
            </a:r>
          </a:p>
          <a:p>
            <a:r>
              <a:rPr lang="es-ES" dirty="0"/>
              <a:t>[Apéndices]</a:t>
            </a:r>
          </a:p>
        </p:txBody>
      </p:sp>
    </p:spTree>
    <p:extLst>
      <p:ext uri="{BB962C8B-B14F-4D97-AF65-F5344CB8AC3E}">
        <p14:creationId xmlns:p14="http://schemas.microsoft.com/office/powerpoint/2010/main" val="103597562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1">
            <a:extLst>
              <a:ext uri="{FF2B5EF4-FFF2-40B4-BE49-F238E27FC236}">
                <a16:creationId xmlns:a16="http://schemas.microsoft.com/office/drawing/2014/main" id="{57A0D93F-08F4-185C-5C5D-96D1229B9D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Proceso de trabajo</a:t>
            </a:r>
          </a:p>
        </p:txBody>
      </p:sp>
      <p:pic>
        <p:nvPicPr>
          <p:cNvPr id="7" name="Imatge 6">
            <a:extLst>
              <a:ext uri="{FF2B5EF4-FFF2-40B4-BE49-F238E27FC236}">
                <a16:creationId xmlns:a16="http://schemas.microsoft.com/office/drawing/2014/main" id="{0343559F-854B-3D3A-F825-FE89FB59D1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751" t="29241" r="4999" b="10600"/>
          <a:stretch/>
        </p:blipFill>
        <p:spPr>
          <a:xfrm>
            <a:off x="1381991" y="4323839"/>
            <a:ext cx="6380018" cy="2534161"/>
          </a:xfrm>
          <a:prstGeom prst="rect">
            <a:avLst/>
          </a:prstGeom>
        </p:spPr>
      </p:pic>
      <p:sp>
        <p:nvSpPr>
          <p:cNvPr id="3" name="Contenidor de contingut 2">
            <a:extLst>
              <a:ext uri="{FF2B5EF4-FFF2-40B4-BE49-F238E27FC236}">
                <a16:creationId xmlns:a16="http://schemas.microsoft.com/office/drawing/2014/main" id="{D654E834-1F4E-3C07-64BF-F0E1C51F31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433945"/>
            <a:ext cx="7886700" cy="4743018"/>
          </a:xfrm>
        </p:spPr>
        <p:txBody>
          <a:bodyPr/>
          <a:lstStyle/>
          <a:p>
            <a:r>
              <a:rPr lang="es-ES" dirty="0"/>
              <a:t>Fichero de redacción</a:t>
            </a:r>
          </a:p>
          <a:p>
            <a:pPr lvl="1"/>
            <a:r>
              <a:rPr lang="es-ES" dirty="0"/>
              <a:t>Importante definir un estilo de redacción y visualización</a:t>
            </a:r>
          </a:p>
          <a:p>
            <a:r>
              <a:rPr lang="es-ES" dirty="0"/>
              <a:t>Un script para cada parte del análisis</a:t>
            </a:r>
          </a:p>
          <a:p>
            <a:pPr marL="914400" lvl="1" indent="-457200">
              <a:buFont typeface="+mj-lt"/>
              <a:buAutoNum type="arabicPeriod"/>
            </a:pPr>
            <a:r>
              <a:rPr lang="es-ES" dirty="0"/>
              <a:t>Limpieza de datos</a:t>
            </a:r>
          </a:p>
          <a:p>
            <a:pPr marL="914400" lvl="1" indent="-457200">
              <a:buFont typeface="+mj-lt"/>
              <a:buAutoNum type="arabicPeriod"/>
            </a:pPr>
            <a:r>
              <a:rPr lang="es-ES" dirty="0"/>
              <a:t>Principales análisis</a:t>
            </a:r>
          </a:p>
          <a:p>
            <a:pPr marL="914400" lvl="1" indent="-457200">
              <a:buFont typeface="+mj-lt"/>
              <a:buAutoNum type="arabicPeriod"/>
            </a:pPr>
            <a:r>
              <a:rPr lang="es-ES" dirty="0"/>
              <a:t>Visualizaciones</a:t>
            </a:r>
          </a:p>
          <a:p>
            <a:r>
              <a:rPr lang="es-ES" dirty="0"/>
              <a:t>Orden en las carpetas!</a:t>
            </a:r>
          </a:p>
        </p:txBody>
      </p:sp>
    </p:spTree>
    <p:extLst>
      <p:ext uri="{BB962C8B-B14F-4D97-AF65-F5344CB8AC3E}">
        <p14:creationId xmlns:p14="http://schemas.microsoft.com/office/powerpoint/2010/main" val="164667723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tge 4">
            <a:extLst>
              <a:ext uri="{FF2B5EF4-FFF2-40B4-BE49-F238E27FC236}">
                <a16:creationId xmlns:a16="http://schemas.microsoft.com/office/drawing/2014/main" id="{48E4D506-52E8-78F2-3B39-E281FA4CE7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4078" y="4736161"/>
            <a:ext cx="5469980" cy="212183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3E5A4BA-249F-4D40-828F-7E5F4815B9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-222703"/>
            <a:ext cx="7886700" cy="1325563"/>
          </a:xfrm>
        </p:spPr>
        <p:txBody>
          <a:bodyPr/>
          <a:lstStyle/>
          <a:p>
            <a:r>
              <a:rPr lang="es-ES" dirty="0"/>
              <a:t>Reproducibilidad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2F4E976-B7CF-4D90-9ECD-D80E4B927E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37796"/>
            <a:ext cx="7886700" cy="4351338"/>
          </a:xfrm>
        </p:spPr>
        <p:txBody>
          <a:bodyPr/>
          <a:lstStyle/>
          <a:p>
            <a:r>
              <a:rPr lang="es-ES" dirty="0"/>
              <a:t>Proveer información para ‘reproducir’, verificar y replicar un error, un análisis, etc.</a:t>
            </a:r>
          </a:p>
          <a:p>
            <a:r>
              <a:rPr lang="es-ES" dirty="0"/>
              <a:t>Asegura la veracidad de los descubrimientos</a:t>
            </a:r>
          </a:p>
          <a:p>
            <a:r>
              <a:rPr lang="es-ES" dirty="0"/>
              <a:t>Es garantía de transparencia y calidad</a:t>
            </a:r>
          </a:p>
          <a:p>
            <a:r>
              <a:rPr lang="es-ES" dirty="0"/>
              <a:t>Facilita la crítica y estudios posteriores</a:t>
            </a:r>
          </a:p>
          <a:p>
            <a:r>
              <a:rPr lang="es-ES" dirty="0"/>
              <a:t>Si el texto de un artículo contextualiza y comunica los hallazgos, el código se puede pensar como un apéndice para recrear “el laboratorio”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9375317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1">
            <a:extLst>
              <a:ext uri="{FF2B5EF4-FFF2-40B4-BE49-F238E27FC236}">
                <a16:creationId xmlns:a16="http://schemas.microsoft.com/office/drawing/2014/main" id="{42D58ABB-79A7-610B-CE08-1FC94D307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Errores y ayuda</a:t>
            </a:r>
          </a:p>
        </p:txBody>
      </p:sp>
      <p:sp>
        <p:nvSpPr>
          <p:cNvPr id="3" name="Contenidor de contingut 2">
            <a:extLst>
              <a:ext uri="{FF2B5EF4-FFF2-40B4-BE49-F238E27FC236}">
                <a16:creationId xmlns:a16="http://schemas.microsoft.com/office/drawing/2014/main" id="{8DE0650C-21ED-9584-B835-9FCC9A9B3A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Hay que usar el mínimo código necesario</a:t>
            </a:r>
          </a:p>
          <a:p>
            <a:pPr lvl="1"/>
            <a:r>
              <a:rPr lang="es-ES" dirty="0"/>
              <a:t>Prueba a replicar los análisis con un marco de datos más pequeño</a:t>
            </a:r>
          </a:p>
          <a:p>
            <a:r>
              <a:rPr lang="es-ES" dirty="0"/>
              <a:t>Dividir las tareas</a:t>
            </a:r>
          </a:p>
          <a:p>
            <a:pPr lvl="1"/>
            <a:r>
              <a:rPr lang="es-ES" dirty="0"/>
              <a:t>Realiza cada una de las funciones del código por separado</a:t>
            </a:r>
          </a:p>
          <a:p>
            <a:pPr lvl="1"/>
            <a:r>
              <a:rPr lang="es-ES" dirty="0"/>
              <a:t>Permite identificar exactamente en qué punto se falla</a:t>
            </a:r>
          </a:p>
          <a:p>
            <a:r>
              <a:rPr lang="es-ES" dirty="0"/>
              <a:t>Compartir el problema</a:t>
            </a:r>
          </a:p>
          <a:p>
            <a:pPr lvl="1"/>
            <a:r>
              <a:rPr lang="es-ES" dirty="0"/>
              <a:t>Especificar el código mínimo</a:t>
            </a:r>
          </a:p>
          <a:p>
            <a:pPr lvl="1"/>
            <a:r>
              <a:rPr lang="es-ES" dirty="0"/>
              <a:t>Informar de detalles clave: versión R, paquetes usados…</a:t>
            </a:r>
          </a:p>
        </p:txBody>
      </p:sp>
    </p:spTree>
    <p:extLst>
      <p:ext uri="{BB962C8B-B14F-4D97-AF65-F5344CB8AC3E}">
        <p14:creationId xmlns:p14="http://schemas.microsoft.com/office/powerpoint/2010/main" val="97185042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1">
            <a:extLst>
              <a:ext uri="{FF2B5EF4-FFF2-40B4-BE49-F238E27FC236}">
                <a16:creationId xmlns:a16="http://schemas.microsoft.com/office/drawing/2014/main" id="{7E41B847-41C4-9015-70FE-8A3B159045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Evaluación de scripts</a:t>
            </a:r>
          </a:p>
        </p:txBody>
      </p:sp>
      <p:sp>
        <p:nvSpPr>
          <p:cNvPr id="3" name="Contenidor de contingut 2">
            <a:extLst>
              <a:ext uri="{FF2B5EF4-FFF2-40B4-BE49-F238E27FC236}">
                <a16:creationId xmlns:a16="http://schemas.microsoft.com/office/drawing/2014/main" id="{FCCF630A-F4E9-FD99-07E8-23F57D043E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4"/>
            </a:pPr>
            <a:r>
              <a:rPr lang="es-ES" dirty="0"/>
              <a:t>No se pueden replicar los resultados del trabajo</a:t>
            </a:r>
          </a:p>
          <a:p>
            <a:pPr marL="514350" indent="-514350">
              <a:buFont typeface="+mj-lt"/>
              <a:buAutoNum type="arabicPeriod" startAt="4"/>
            </a:pPr>
            <a:r>
              <a:rPr lang="es-ES" dirty="0"/>
              <a:t>Se replica pero de modo incompleto</a:t>
            </a:r>
          </a:p>
          <a:p>
            <a:pPr marL="514350" indent="-514350">
              <a:buFont typeface="+mj-lt"/>
              <a:buAutoNum type="arabicPeriod" startAt="4"/>
            </a:pPr>
            <a:r>
              <a:rPr lang="es-ES" dirty="0"/>
              <a:t>Se replica pero hay que modificar repetidamente líneas de código</a:t>
            </a:r>
          </a:p>
          <a:p>
            <a:pPr marL="514350" indent="-514350">
              <a:buFont typeface="+mj-lt"/>
              <a:buAutoNum type="arabicPeriod" startAt="4"/>
            </a:pPr>
            <a:r>
              <a:rPr lang="es-ES" dirty="0"/>
              <a:t>Se replica pero falta algún detalle de código</a:t>
            </a:r>
          </a:p>
          <a:p>
            <a:pPr marL="514350" indent="-514350">
              <a:buFont typeface="+mj-lt"/>
              <a:buAutoNum type="arabicPeriod" startAt="4"/>
            </a:pPr>
            <a:r>
              <a:rPr lang="es-ES" dirty="0"/>
              <a:t>Plenamente replicable</a:t>
            </a:r>
          </a:p>
          <a:p>
            <a:pPr marL="514350" indent="-514350">
              <a:buFont typeface="+mj-lt"/>
              <a:buAutoNum type="arabicPeriod" startAt="4"/>
            </a:pPr>
            <a:r>
              <a:rPr lang="es-ES" dirty="0"/>
              <a:t>+ Claro y motivado cada paso dado</a:t>
            </a:r>
          </a:p>
          <a:p>
            <a:pPr marL="514350" indent="-514350">
              <a:buFont typeface="+mj-lt"/>
              <a:buAutoNum type="arabicPeriod" startAt="4"/>
            </a:pPr>
            <a:r>
              <a:rPr lang="es-ES" dirty="0"/>
              <a:t>+ Simplicidad y buena explicación</a:t>
            </a:r>
          </a:p>
        </p:txBody>
      </p:sp>
    </p:spTree>
    <p:extLst>
      <p:ext uri="{BB962C8B-B14F-4D97-AF65-F5344CB8AC3E}">
        <p14:creationId xmlns:p14="http://schemas.microsoft.com/office/powerpoint/2010/main" val="1988445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1">
            <a:extLst>
              <a:ext uri="{FF2B5EF4-FFF2-40B4-BE49-F238E27FC236}">
                <a16:creationId xmlns:a16="http://schemas.microsoft.com/office/drawing/2014/main" id="{F2271FB9-614E-E3BD-B043-570DC02DD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Definición</a:t>
            </a:r>
          </a:p>
        </p:txBody>
      </p:sp>
      <p:sp>
        <p:nvSpPr>
          <p:cNvPr id="3" name="Contenidor de contingut 2">
            <a:extLst>
              <a:ext uri="{FF2B5EF4-FFF2-40B4-BE49-F238E27FC236}">
                <a16:creationId xmlns:a16="http://schemas.microsoft.com/office/drawing/2014/main" id="{0115BFE3-8DC5-D2FF-2E4E-33EC224B92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Una regresión consiste en buscar la línea que pase lo más cerca posible de los puntos en un diagrama de dispersión</a:t>
            </a:r>
          </a:p>
          <a:p>
            <a:r>
              <a:rPr lang="es-ES" dirty="0"/>
              <a:t>Muestra el vínculo en términos matemáticos entre una variable dependiente y una variable independiente</a:t>
            </a:r>
          </a:p>
          <a:p>
            <a:r>
              <a:rPr lang="es-ES" dirty="0"/>
              <a:t>Este vínculo es lineal</a:t>
            </a:r>
          </a:p>
          <a:p>
            <a:r>
              <a:rPr lang="es-ES" dirty="0"/>
              <a:t>Permite estimar un valor promedio condicional en la variable dependiente a partir de ciertos valores de las variables independientes.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035702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42C580-71FC-4325-986F-E4863A0009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Regresión: representación matemática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B64FC9D5-73B1-4143-A920-B0737727AA1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s-ES" dirty="0"/>
                  <a:t>Idealmente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·</m:t>
                      </m:r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s-E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s-ES" i="1">
                          <a:latin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s-ES" b="0" dirty="0"/>
              </a:p>
              <a:p>
                <a:pPr marL="0" indent="0">
                  <a:buNone/>
                </a:pPr>
                <a:endParaRPr lang="es-ES" dirty="0"/>
              </a:p>
              <a:p>
                <a:pPr marL="0" indent="0">
                  <a:buNone/>
                </a:pPr>
                <a:endParaRPr lang="es-ES" dirty="0"/>
              </a:p>
              <a:p>
                <a:pPr marL="0" indent="0">
                  <a:buNone/>
                </a:pPr>
                <a:r>
                  <a:rPr lang="es-ES" dirty="0"/>
                  <a:t>En la práctica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acc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acc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̂"/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·</m:t>
                      </m:r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s-ES" b="0" dirty="0"/>
              </a:p>
              <a:p>
                <a:pPr marL="0" indent="0">
                  <a:buNone/>
                </a:pPr>
                <a:endParaRPr lang="es-ES" dirty="0"/>
              </a:p>
              <a:p>
                <a:pPr marL="0" indent="0">
                  <a:buNone/>
                </a:pPr>
                <a:r>
                  <a:rPr lang="es-ES" dirty="0"/>
                  <a:t>Todos estos elementos van a aparecer en los resultados de una tabla de regresión</a:t>
                </a:r>
              </a:p>
              <a:p>
                <a:endParaRPr lang="es-ES" dirty="0"/>
              </a:p>
            </p:txBody>
          </p:sp>
        </mc:Choice>
        <mc:Fallback xmlns="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B64FC9D5-73B1-4143-A920-B0737727AA1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217" t="-2381" b="-420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uadroTexto 4">
            <a:extLst>
              <a:ext uri="{FF2B5EF4-FFF2-40B4-BE49-F238E27FC236}">
                <a16:creationId xmlns:a16="http://schemas.microsoft.com/office/drawing/2014/main" id="{FE1AF277-59D6-434D-89C1-E6D171B1E13C}"/>
              </a:ext>
            </a:extLst>
          </p:cNvPr>
          <p:cNvSpPr txBox="1"/>
          <p:nvPr/>
        </p:nvSpPr>
        <p:spPr>
          <a:xfrm>
            <a:off x="6441897" y="3296481"/>
            <a:ext cx="2073453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1350" i="1" dirty="0"/>
              <a:t>Parámetros de regresión</a:t>
            </a:r>
          </a:p>
        </p:txBody>
      </p: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DAA528DE-1169-48E8-AEF8-EC6D561D3E83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130211" y="2837594"/>
            <a:ext cx="2311686" cy="6089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A55FC424-0774-4224-8582-FCB9096AD812}"/>
              </a:ext>
            </a:extLst>
          </p:cNvPr>
          <p:cNvCxnSpPr>
            <a:cxnSpLocks/>
          </p:cNvCxnSpPr>
          <p:nvPr/>
        </p:nvCxnSpPr>
        <p:spPr>
          <a:xfrm>
            <a:off x="4572000" y="2837593"/>
            <a:ext cx="1869897" cy="6033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E7ED58A3-D952-4524-9DAD-1BDE97F4B72C}"/>
              </a:ext>
            </a:extLst>
          </p:cNvPr>
          <p:cNvCxnSpPr>
            <a:cxnSpLocks/>
          </p:cNvCxnSpPr>
          <p:nvPr/>
        </p:nvCxnSpPr>
        <p:spPr>
          <a:xfrm flipV="1">
            <a:off x="4869180" y="3429001"/>
            <a:ext cx="1572717" cy="5241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B19B2BA4-B105-427E-82C5-1321CA54AF35}"/>
              </a:ext>
            </a:extLst>
          </p:cNvPr>
          <p:cNvCxnSpPr>
            <a:cxnSpLocks/>
            <a:endCxn id="5" idx="1"/>
          </p:cNvCxnSpPr>
          <p:nvPr/>
        </p:nvCxnSpPr>
        <p:spPr>
          <a:xfrm flipV="1">
            <a:off x="4358812" y="3446522"/>
            <a:ext cx="2083085" cy="5420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82542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61C4A2-880C-473B-BC38-5248AC06C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00DC99F-D787-4D70-8C4B-DD1E9631BD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B59851A9-93C0-4643-B76F-2878672BAC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524" t="14780" r="20000" b="3605"/>
          <a:stretch/>
        </p:blipFill>
        <p:spPr>
          <a:xfrm>
            <a:off x="1053834" y="857250"/>
            <a:ext cx="703633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376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097958-921A-4A69-92BA-37E7C5E902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Ventajas de la regresión OLS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D27F472-26F1-4AF8-A1C7-E85F18EADD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Informa de muchos aspectos de la relación entre variables</a:t>
            </a:r>
          </a:p>
          <a:p>
            <a:pPr lvl="1"/>
            <a:r>
              <a:rPr lang="es-ES" dirty="0"/>
              <a:t>Dirección</a:t>
            </a:r>
          </a:p>
          <a:p>
            <a:pPr lvl="1"/>
            <a:r>
              <a:rPr lang="es-ES" dirty="0"/>
              <a:t>Fuerza</a:t>
            </a:r>
          </a:p>
          <a:p>
            <a:pPr lvl="1"/>
            <a:r>
              <a:rPr lang="es-ES" dirty="0"/>
              <a:t>Magnitud</a:t>
            </a:r>
          </a:p>
          <a:p>
            <a:pPr lvl="1"/>
            <a:r>
              <a:rPr lang="es-ES" dirty="0"/>
              <a:t>Significación estadística</a:t>
            </a:r>
          </a:p>
          <a:p>
            <a:r>
              <a:rPr lang="es-ES" dirty="0"/>
              <a:t>Permite estimar rápidamente valores para cualquier rango</a:t>
            </a:r>
          </a:p>
          <a:p>
            <a:r>
              <a:rPr lang="es-ES" dirty="0"/>
              <a:t>Supuestos básicos fáciles de entender y comunicar</a:t>
            </a:r>
          </a:p>
          <a:p>
            <a:r>
              <a:rPr lang="es-ES" dirty="0"/>
              <a:t>Es parsimoniosa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5027844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Personalizado 1">
      <a:dk1>
        <a:srgbClr val="001489"/>
      </a:dk1>
      <a:lt1>
        <a:sysClr val="window" lastClr="FFFFFF"/>
      </a:lt1>
      <a:dk2>
        <a:srgbClr val="000000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l'Office">
  <a:themeElements>
    <a:clrScheme name="Oficin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icina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icin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8218</TotalTime>
  <Words>2264</Words>
  <Application>Microsoft Office PowerPoint</Application>
  <PresentationFormat>Presentación en pantalla (4:3)</PresentationFormat>
  <Paragraphs>363</Paragraphs>
  <Slides>59</Slides>
  <Notes>7</Notes>
  <HiddenSlides>1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59</vt:i4>
      </vt:variant>
    </vt:vector>
  </HeadingPairs>
  <TitlesOfParts>
    <vt:vector size="66" baseType="lpstr">
      <vt:lpstr>Arial</vt:lpstr>
      <vt:lpstr>Calibri</vt:lpstr>
      <vt:lpstr>Calibri Light</vt:lpstr>
      <vt:lpstr>Cambria Math</vt:lpstr>
      <vt:lpstr>CMSS10</vt:lpstr>
      <vt:lpstr>Courier New</vt:lpstr>
      <vt:lpstr>Tema de Office</vt:lpstr>
      <vt:lpstr>Talleres de Análisis Político I</vt:lpstr>
      <vt:lpstr>Combinar bases de datos +</vt:lpstr>
      <vt:lpstr>Ampliar bases de datos</vt:lpstr>
      <vt:lpstr>Ejercicio</vt:lpstr>
      <vt:lpstr>Regresiones</vt:lpstr>
      <vt:lpstr>Definición</vt:lpstr>
      <vt:lpstr>Regresión: representación matemática</vt:lpstr>
      <vt:lpstr>Presentación de PowerPoint</vt:lpstr>
      <vt:lpstr>Ventajas de la regresión OLS</vt:lpstr>
      <vt:lpstr>Presentación de PowerPoint</vt:lpstr>
      <vt:lpstr>Presentación de PowerPoint</vt:lpstr>
      <vt:lpstr>Interpretar una tabla de regresión</vt:lpstr>
      <vt:lpstr>Regresión multivariante</vt:lpstr>
      <vt:lpstr>Interpretación</vt:lpstr>
      <vt:lpstr>Visualmente</vt:lpstr>
      <vt:lpstr>Ejemplo</vt:lpstr>
      <vt:lpstr>Ejercicios</vt:lpstr>
      <vt:lpstr>Efectos heterogéneos </vt:lpstr>
      <vt:lpstr>Estimar el impacto de una variable</vt:lpstr>
      <vt:lpstr>Flexibilizar la asociación entre variables</vt:lpstr>
      <vt:lpstr>Efectos heterogéneos</vt:lpstr>
      <vt:lpstr>Por ejemplo</vt:lpstr>
      <vt:lpstr>Ejemplo (1)</vt:lpstr>
      <vt:lpstr>Ejemplo (2)</vt:lpstr>
      <vt:lpstr>Presentación de PowerPoint</vt:lpstr>
      <vt:lpstr>Ejercicio</vt:lpstr>
      <vt:lpstr>Tablas para presentar regresiones</vt:lpstr>
      <vt:lpstr>Múltiples paquetes</vt:lpstr>
      <vt:lpstr>broom</vt:lpstr>
      <vt:lpstr>stargazer</vt:lpstr>
      <vt:lpstr>Graficar regresiones</vt:lpstr>
      <vt:lpstr>Múltiples paquetes</vt:lpstr>
      <vt:lpstr>jtools</vt:lpstr>
      <vt:lpstr>coefplot</vt:lpstr>
      <vt:lpstr>ggpredict</vt:lpstr>
      <vt:lpstr>marginaleffects</vt:lpstr>
      <vt:lpstr>Ejercicio</vt:lpstr>
      <vt:lpstr>Ejercicio</vt:lpstr>
      <vt:lpstr>Relaciones no lineales</vt:lpstr>
      <vt:lpstr>Relaciones no lineales</vt:lpstr>
      <vt:lpstr>Efectos Fijos</vt:lpstr>
      <vt:lpstr>¿De qué estamos hablando?</vt:lpstr>
      <vt:lpstr>Tipologías más habituales</vt:lpstr>
      <vt:lpstr>Conceptualmente</vt:lpstr>
      <vt:lpstr>Formalmente</vt:lpstr>
      <vt:lpstr>Presentación de PowerPoint</vt:lpstr>
      <vt:lpstr>Presentación de PowerPoint</vt:lpstr>
      <vt:lpstr>Ejemplo</vt:lpstr>
      <vt:lpstr>Sesgos</vt:lpstr>
      <vt:lpstr>Presentación de PowerPoint</vt:lpstr>
      <vt:lpstr>Presentación de PowerPoint</vt:lpstr>
      <vt:lpstr>Ejercicio</vt:lpstr>
      <vt:lpstr>Elaboración de informes y reproducibilidad</vt:lpstr>
      <vt:lpstr>Informes</vt:lpstr>
      <vt:lpstr>Informes: Estructura</vt:lpstr>
      <vt:lpstr>Proceso de trabajo</vt:lpstr>
      <vt:lpstr>Reproducibilidad</vt:lpstr>
      <vt:lpstr>Errores y ayuda</vt:lpstr>
      <vt:lpstr>Evaluación de scripts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Talleres de Análisis Político I</dc:title>
  <dc:creator>VALL PRAT, PAU</dc:creator>
  <cp:lastModifiedBy>VALL PRAT, PAU</cp:lastModifiedBy>
  <cp:revision>75</cp:revision>
  <dcterms:created xsi:type="dcterms:W3CDTF">2023-10-18T11:23:28Z</dcterms:created>
  <dcterms:modified xsi:type="dcterms:W3CDTF">2024-12-16T15:43:14Z</dcterms:modified>
</cp:coreProperties>
</file>